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96" r:id="rId2"/>
    <p:sldId id="494" r:id="rId3"/>
    <p:sldId id="380" r:id="rId4"/>
    <p:sldId id="467" r:id="rId5"/>
    <p:sldId id="468" r:id="rId6"/>
    <p:sldId id="469" r:id="rId7"/>
    <p:sldId id="470" r:id="rId8"/>
    <p:sldId id="471" r:id="rId9"/>
    <p:sldId id="472" r:id="rId10"/>
    <p:sldId id="473" r:id="rId11"/>
    <p:sldId id="474" r:id="rId12"/>
    <p:sldId id="475" r:id="rId13"/>
    <p:sldId id="476" r:id="rId14"/>
    <p:sldId id="477" r:id="rId15"/>
    <p:sldId id="478" r:id="rId16"/>
    <p:sldId id="479" r:id="rId17"/>
    <p:sldId id="495" r:id="rId18"/>
    <p:sldId id="480" r:id="rId19"/>
    <p:sldId id="497" r:id="rId20"/>
    <p:sldId id="481" r:id="rId21"/>
    <p:sldId id="482" r:id="rId22"/>
    <p:sldId id="483" r:id="rId23"/>
    <p:sldId id="504" r:id="rId24"/>
    <p:sldId id="484" r:id="rId25"/>
    <p:sldId id="485" r:id="rId26"/>
    <p:sldId id="486" r:id="rId27"/>
    <p:sldId id="487" r:id="rId28"/>
    <p:sldId id="488" r:id="rId29"/>
    <p:sldId id="502" r:id="rId30"/>
    <p:sldId id="503" r:id="rId31"/>
    <p:sldId id="489" r:id="rId32"/>
    <p:sldId id="490" r:id="rId33"/>
    <p:sldId id="499" r:id="rId34"/>
    <p:sldId id="500" r:id="rId35"/>
    <p:sldId id="501" r:id="rId36"/>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60" autoAdjust="0"/>
    <p:restoredTop sz="88457" autoAdjust="0"/>
  </p:normalViewPr>
  <p:slideViewPr>
    <p:cSldViewPr>
      <p:cViewPr varScale="1">
        <p:scale>
          <a:sx n="108" d="100"/>
          <a:sy n="108" d="100"/>
        </p:scale>
        <p:origin x="1816" y="184"/>
      </p:cViewPr>
      <p:guideLst>
        <p:guide orient="horz" pos="2160"/>
        <p:guide pos="2880"/>
      </p:guideLst>
    </p:cSldViewPr>
  </p:slideViewPr>
  <p:outlineViewPr>
    <p:cViewPr>
      <p:scale>
        <a:sx n="33" d="100"/>
        <a:sy n="33" d="100"/>
      </p:scale>
      <p:origin x="0" y="12618"/>
    </p:cViewPr>
  </p:outlineViewPr>
  <p:notesTextViewPr>
    <p:cViewPr>
      <p:scale>
        <a:sx n="1" d="1"/>
        <a:sy n="1" d="1"/>
      </p:scale>
      <p:origin x="0" y="0"/>
    </p:cViewPr>
  </p:notesTextViewPr>
  <p:notesViewPr>
    <p:cSldViewPr>
      <p:cViewPr>
        <p:scale>
          <a:sx n="104" d="100"/>
          <a:sy n="104" d="100"/>
        </p:scale>
        <p:origin x="29" y="-272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2/22/21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2/22/21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Welcome to this Organizational Behavior course that uses the 18</a:t>
            </a:r>
            <a:r>
              <a:rPr lang="en-US" baseline="30000" dirty="0">
                <a:ea typeface="ＭＳ Ｐゴシック" pitchFamily="34" charset="-128"/>
              </a:rPr>
              <a:t>th</a:t>
            </a:r>
            <a:r>
              <a:rPr lang="en-US" dirty="0">
                <a:ea typeface="ＭＳ Ｐゴシック" pitchFamily="34" charset="-128"/>
              </a:rPr>
              <a:t> edition of the textbook, </a:t>
            </a:r>
            <a:r>
              <a:rPr lang="en-US" i="1" dirty="0">
                <a:ea typeface="ＭＳ Ｐゴシック" pitchFamily="34" charset="-128"/>
              </a:rPr>
              <a:t>Organizational Behavior</a:t>
            </a:r>
            <a:r>
              <a:rPr lang="en-US" dirty="0">
                <a:ea typeface="ＭＳ Ｐゴシック" pitchFamily="34" charset="-128"/>
              </a:rPr>
              <a:t> by Robbins and Judge. This is considered among the most widely used OB textbooks in the world. Robbins and Judge are recognized as definitive aggregators of OB concepts, applications, and practices. The course and this book will provide you with a resource that will benefit you throughout your degree program and your professional life.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Chapter 5: Personality and Values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8218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Exhibit 5-1 shows the results of research on personality scores of CEO candidates. The study found that conscientiousness—in the form of persistence, attention to detail, and setting of high standards—was more important than other traits. These results attest to the importance of conscientiousness to organizational success. Although conscientiousness is the best predictor of job performance, other traits are also important.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87148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Times New Roman" panose="02020603050405020304" pitchFamily="18" charset="0"/>
                <a:cs typeface="Times New Roman" panose="02020603050405020304" pitchFamily="18" charset="0"/>
              </a:rPr>
              <a:t>All five traits also have other implications for work and for life. Let’s look at these one at a time. Exhibit 5-2 summarizes the points. </a:t>
            </a:r>
          </a:p>
          <a:p>
            <a:r>
              <a:rPr lang="en-US" dirty="0">
                <a:latin typeface="Times New Roman" panose="02020603050405020304" pitchFamily="18" charset="0"/>
                <a:cs typeface="Times New Roman" panose="02020603050405020304" pitchFamily="18" charset="0"/>
              </a:rPr>
              <a:t>Of the Big Five traits, emotional stability is most strongly related to life satisfaction, job satisfaction, and reduced intentions to quit and burnout. 	</a:t>
            </a:r>
          </a:p>
          <a:p>
            <a:r>
              <a:rPr lang="en-US" dirty="0">
                <a:latin typeface="Times New Roman" panose="02020603050405020304" pitchFamily="18" charset="0"/>
                <a:cs typeface="Times New Roman" panose="02020603050405020304" pitchFamily="18" charset="0"/>
              </a:rPr>
              <a:t>People with high emotional stability can adapt to unexpected or changing demands in the workplace. </a:t>
            </a:r>
          </a:p>
          <a:p>
            <a:r>
              <a:rPr lang="en-US" dirty="0">
                <a:latin typeface="Times New Roman" panose="02020603050405020304" pitchFamily="18" charset="0"/>
                <a:cs typeface="Times New Roman" panose="02020603050405020304" pitchFamily="18" charset="0"/>
              </a:rPr>
              <a:t>Extraversion is a relatively strong predictor of leadership emergence and behaviors in groups. Extraverts also tend to have generally high job satisfaction and reduced burnout. Some negatives are that extraverts can appear to be self-aggrandizing, egoistic, or too dominating and that their social behavior can be disadvantageous for jobs that do not require frequent social interaction. </a:t>
            </a:r>
          </a:p>
          <a:p>
            <a:r>
              <a:rPr lang="en-US" dirty="0">
                <a:latin typeface="Times New Roman" panose="02020603050405020304" pitchFamily="18" charset="0"/>
                <a:cs typeface="Times New Roman" panose="02020603050405020304" pitchFamily="18" charset="0"/>
              </a:rPr>
              <a:t>Individuals who score high on openness to experience are more likely to be effective leaders and are more comfortable with ambiguity. They cope better with organizational change and are more adaptable in changing contexts.</a:t>
            </a:r>
          </a:p>
          <a:p>
            <a:r>
              <a:rPr lang="en-US" dirty="0">
                <a:latin typeface="Times New Roman" panose="02020603050405020304" pitchFamily="18" charset="0"/>
                <a:cs typeface="Times New Roman" panose="02020603050405020304" pitchFamily="18" charset="0"/>
              </a:rPr>
              <a:t>Agreeable individuals are better liked than disagreeable people, which explains why they should perform well in interpersonally oriented jobs such as customer service. </a:t>
            </a:r>
          </a:p>
          <a:p>
            <a:r>
              <a:rPr lang="en-US" dirty="0">
                <a:latin typeface="Times New Roman" panose="02020603050405020304" pitchFamily="18" charset="0"/>
                <a:cs typeface="Times New Roman" panose="02020603050405020304" pitchFamily="18" charset="0"/>
              </a:rPr>
              <a:t>They experience less work–family conflict and are less likely to turnover. People who are agreeable are more satisfied in their jobs and contribute to organizational performance by engaging in citizenship behavior. They are also less likely to engage in organizational deviance. </a:t>
            </a:r>
          </a:p>
          <a:p>
            <a:r>
              <a:rPr lang="en-US" dirty="0">
                <a:latin typeface="Times New Roman" panose="02020603050405020304" pitchFamily="18" charset="0"/>
                <a:cs typeface="Times New Roman" panose="02020603050405020304" pitchFamily="18" charset="0"/>
              </a:rPr>
              <a:t>One downside is that agreeableness is associated with lower levels of career success.</a:t>
            </a:r>
          </a:p>
          <a:p>
            <a:r>
              <a:rPr lang="en-US" dirty="0">
                <a:latin typeface="Times New Roman" panose="02020603050405020304" pitchFamily="18" charset="0"/>
                <a:cs typeface="Times New Roman" panose="02020603050405020304" pitchFamily="18" charset="0"/>
              </a:rPr>
              <a:t>The five personality factors identified in the Big Five model appear in almost all cross-cultural studies. </a:t>
            </a:r>
          </a:p>
          <a:p>
            <a:r>
              <a:rPr lang="en-US" dirty="0">
                <a:latin typeface="Times New Roman" panose="02020603050405020304" pitchFamily="18" charset="0"/>
                <a:cs typeface="Times New Roman" panose="02020603050405020304" pitchFamily="18" charset="0"/>
              </a:rPr>
              <a:t>These studies have included a wide variety of diverse cultures such as China, Israel, Germany, Japan, Spain, Nigeria, Norway, Pakistan, and the United States. Generally, the findings corroborate what has been found in U.S. research: of the Big Five traits, conscientiousness is the best predictor of job performance.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2722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Clr>
                <a:srgbClr val="0070C0"/>
              </a:buClr>
              <a:buFont typeface="+mj-lt"/>
              <a:buNone/>
            </a:pPr>
            <a:r>
              <a:rPr lang="en-US" dirty="0"/>
              <a:t>The Dark Triad is a group of negative personality traits including Machiavellianism, narcissism, and psychopathy – all three of which have relevance for organizational behavior. </a:t>
            </a:r>
          </a:p>
          <a:p>
            <a:pPr marL="0" indent="0" eaLnBrk="1" hangingPunct="1">
              <a:buClr>
                <a:srgbClr val="0070C0"/>
              </a:buClr>
              <a:buFont typeface="+mj-lt"/>
              <a:buNone/>
            </a:pPr>
            <a:endParaRPr lang="en-US" b="0" dirty="0"/>
          </a:p>
          <a:p>
            <a:pPr marL="0" indent="0" eaLnBrk="1" hangingPunct="1">
              <a:buClr>
                <a:srgbClr val="0070C0"/>
              </a:buClr>
              <a:buFont typeface="+mj-lt"/>
              <a:buNone/>
            </a:pPr>
            <a:r>
              <a:rPr lang="en-US" b="0" dirty="0"/>
              <a:t>Machiavellianism</a:t>
            </a:r>
            <a:r>
              <a:rPr lang="en-US" sz="1200" dirty="0">
                <a:effectLst/>
              </a:rPr>
              <a:t> is the degree to which an individual is pragmatic, maintains emotional distance, and believes that ends can justify means. </a:t>
            </a:r>
            <a:r>
              <a:rPr lang="en-US" sz="1200" b="0" dirty="0">
                <a:effectLst/>
              </a:rPr>
              <a:t>Narcissism</a:t>
            </a:r>
            <a:r>
              <a:rPr lang="en-US" sz="1200" dirty="0">
                <a:effectLst/>
              </a:rPr>
              <a:t> refers to the tendency to be arrogant, have a grandiose sense of self-importance, require excessive admiration, and have a sense of entitlement.</a:t>
            </a:r>
            <a:r>
              <a:rPr lang="en-US" sz="1200" baseline="0" dirty="0">
                <a:effectLst/>
              </a:rPr>
              <a:t> A</a:t>
            </a:r>
            <a:r>
              <a:rPr lang="en-US" sz="1200" dirty="0">
                <a:effectLst/>
              </a:rPr>
              <a:t>nd p</a:t>
            </a:r>
            <a:r>
              <a:rPr lang="en-US" b="0" dirty="0"/>
              <a:t>sychopathy</a:t>
            </a:r>
            <a:r>
              <a:rPr lang="en-US" dirty="0"/>
              <a:t> is the tendency for a lack of concern for others and a lack of guilt or remorse when their actions cause harm.</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948349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Dark Triad is a helpful framework for studying the three dominant dark-side traits in current personality research, and researchers are exploring other traits as well. </a:t>
            </a:r>
          </a:p>
          <a:p>
            <a:r>
              <a:rPr lang="en-US" dirty="0">
                <a:latin typeface="Times New Roman" panose="02020603050405020304" pitchFamily="18" charset="0"/>
                <a:cs typeface="Times New Roman" panose="02020603050405020304" pitchFamily="18" charset="0"/>
              </a:rPr>
              <a:t>One emerging framework incorporates five additional aberrant compound traits based on the Big Five. </a:t>
            </a:r>
          </a:p>
          <a:p>
            <a:pPr marL="628650" lvl="1"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First, </a:t>
            </a:r>
            <a:r>
              <a:rPr lang="en-US" i="1" dirty="0">
                <a:latin typeface="Times New Roman" panose="02020603050405020304" pitchFamily="18" charset="0"/>
                <a:cs typeface="Times New Roman" panose="02020603050405020304" pitchFamily="18" charset="0"/>
              </a:rPr>
              <a:t>antisocial </a:t>
            </a:r>
            <a:r>
              <a:rPr lang="en-US" dirty="0">
                <a:latin typeface="Times New Roman" panose="02020603050405020304" pitchFamily="18" charset="0"/>
                <a:cs typeface="Times New Roman" panose="02020603050405020304" pitchFamily="18" charset="0"/>
              </a:rPr>
              <a:t>people are indifferent and callous toward others. </a:t>
            </a:r>
          </a:p>
          <a:p>
            <a:pPr marL="628650" lvl="1"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Second, </a:t>
            </a:r>
            <a:r>
              <a:rPr lang="en-US" i="1" dirty="0">
                <a:latin typeface="Times New Roman" panose="02020603050405020304" pitchFamily="18" charset="0"/>
                <a:cs typeface="Times New Roman" panose="02020603050405020304" pitchFamily="18" charset="0"/>
              </a:rPr>
              <a:t>borderline </a:t>
            </a:r>
            <a:r>
              <a:rPr lang="en-US" dirty="0">
                <a:latin typeface="Times New Roman" panose="02020603050405020304" pitchFamily="18" charset="0"/>
                <a:cs typeface="Times New Roman" panose="02020603050405020304" pitchFamily="18" charset="0"/>
              </a:rPr>
              <a:t>people have low self-esteem and high uncertainty.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72351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Third, </a:t>
            </a:r>
            <a:r>
              <a:rPr lang="en-US" i="1" dirty="0">
                <a:latin typeface="Times New Roman" panose="02020603050405020304" pitchFamily="18" charset="0"/>
                <a:cs typeface="Times New Roman" panose="02020603050405020304" pitchFamily="18" charset="0"/>
              </a:rPr>
              <a:t>schizotypal </a:t>
            </a:r>
            <a:r>
              <a:rPr lang="en-US" dirty="0">
                <a:latin typeface="Times New Roman" panose="02020603050405020304" pitchFamily="18" charset="0"/>
                <a:cs typeface="Times New Roman" panose="02020603050405020304" pitchFamily="18" charset="0"/>
              </a:rPr>
              <a:t>individuals are eccentric and disorganized. </a:t>
            </a:r>
          </a:p>
          <a:p>
            <a:pPr marL="628650" lvl="1"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Fourth, </a:t>
            </a:r>
            <a:r>
              <a:rPr lang="en-US" i="1" dirty="0">
                <a:latin typeface="Times New Roman" panose="02020603050405020304" pitchFamily="18" charset="0"/>
                <a:cs typeface="Times New Roman" panose="02020603050405020304" pitchFamily="18" charset="0"/>
              </a:rPr>
              <a:t>obsessive-compulsive </a:t>
            </a:r>
            <a:r>
              <a:rPr lang="en-US" dirty="0">
                <a:latin typeface="Times New Roman" panose="02020603050405020304" pitchFamily="18" charset="0"/>
                <a:cs typeface="Times New Roman" panose="02020603050405020304" pitchFamily="18" charset="0"/>
              </a:rPr>
              <a:t>people are perfectionists and can be stubborn, yet they attend to details, carry a strong work ethic, and may be motivated by achievement. </a:t>
            </a:r>
          </a:p>
          <a:p>
            <a:pPr marL="628650" lvl="1"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Fifth, </a:t>
            </a:r>
            <a:r>
              <a:rPr lang="en-US" i="1" dirty="0">
                <a:latin typeface="Times New Roman" panose="02020603050405020304" pitchFamily="18" charset="0"/>
                <a:cs typeface="Times New Roman" panose="02020603050405020304" pitchFamily="18" charset="0"/>
              </a:rPr>
              <a:t>avoidant </a:t>
            </a:r>
            <a:r>
              <a:rPr lang="en-US" dirty="0">
                <a:latin typeface="Times New Roman" panose="02020603050405020304" pitchFamily="18" charset="0"/>
                <a:cs typeface="Times New Roman" panose="02020603050405020304" pitchFamily="18" charset="0"/>
              </a:rPr>
              <a:t>individuals feel inadequate and hate criticism.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36898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Times New Roman" panose="02020603050405020304" pitchFamily="18" charset="0"/>
                <a:cs typeface="Times New Roman" panose="02020603050405020304" pitchFamily="18" charset="0"/>
              </a:rPr>
              <a:t>Some other personality traits relevant to OB include core self-evaluation, self-monitoring, and proactive personality. </a:t>
            </a:r>
          </a:p>
          <a:p>
            <a:pPr eaLnBrk="1" hangingPunct="1">
              <a:spcBef>
                <a:spcPct val="0"/>
              </a:spcBef>
            </a:pPr>
            <a:endParaRPr lang="en-US" dirty="0">
              <a:latin typeface="Times New Roman" panose="02020603050405020304" pitchFamily="18" charset="0"/>
              <a:cs typeface="Times New Roman" panose="02020603050405020304" pitchFamily="18" charset="0"/>
            </a:endParaRPr>
          </a:p>
          <a:p>
            <a:pPr eaLnBrk="1" hangingPunct="1">
              <a:spcBef>
                <a:spcPct val="0"/>
              </a:spcBef>
            </a:pPr>
            <a:r>
              <a:rPr lang="en-US" dirty="0">
                <a:latin typeface="Times New Roman" panose="02020603050405020304" pitchFamily="18" charset="0"/>
                <a:cs typeface="Times New Roman" panose="02020603050405020304" pitchFamily="18" charset="0"/>
              </a:rPr>
              <a:t>People who have a positive core self-evaluation see themselves as effective, capable, and in control. People who have a negative core self-evaluation tend to dislike themselves. </a:t>
            </a:r>
          </a:p>
          <a:p>
            <a:pPr eaLnBrk="1" hangingPunct="1">
              <a:spcBef>
                <a:spcPct val="0"/>
              </a:spcBef>
            </a:pPr>
            <a:endParaRPr lang="en-US" dirty="0">
              <a:latin typeface="Times New Roman" panose="02020603050405020304" pitchFamily="18" charset="0"/>
              <a:cs typeface="Times New Roman" panose="02020603050405020304" pitchFamily="18" charset="0"/>
            </a:endParaRPr>
          </a:p>
          <a:p>
            <a:pPr eaLnBrk="1" hangingPunct="1">
              <a:spcBef>
                <a:spcPct val="0"/>
              </a:spcBef>
            </a:pPr>
            <a:r>
              <a:rPr lang="en-US" dirty="0">
                <a:latin typeface="Times New Roman" panose="02020603050405020304" pitchFamily="18" charset="0"/>
                <a:cs typeface="Times New Roman" panose="02020603050405020304" pitchFamily="18" charset="0"/>
              </a:rPr>
              <a:t>Self-monitoring refers to an individual’s ability to adjust his or her behavior to external, situational factors. Individuals high in self-monitoring show considerable adaptability. They are highly sensitive to external cues, can behave differently in different situations, and are capable of presenting striking contradictions between their public persona and their private selves. </a:t>
            </a:r>
          </a:p>
          <a:p>
            <a:pPr eaLnBrk="1" hangingPunct="1">
              <a:spcBef>
                <a:spcPct val="0"/>
              </a:spcBef>
            </a:pPr>
            <a:endParaRPr lang="en-US" dirty="0">
              <a:latin typeface="Times New Roman" panose="02020603050405020304" pitchFamily="18" charset="0"/>
              <a:cs typeface="Times New Roman" panose="02020603050405020304" pitchFamily="18" charset="0"/>
            </a:endParaRPr>
          </a:p>
          <a:p>
            <a:pPr eaLnBrk="1" hangingPunct="1">
              <a:spcBef>
                <a:spcPct val="0"/>
              </a:spcBef>
            </a:pPr>
            <a:r>
              <a:rPr lang="en-US" dirty="0">
                <a:latin typeface="Times New Roman" panose="02020603050405020304" pitchFamily="18" charset="0"/>
                <a:cs typeface="Times New Roman" panose="02020603050405020304" pitchFamily="18" charset="0"/>
              </a:rPr>
              <a:t>An individual with a proactive personality actively takes the initiative to improve his or her current circumstances. These individuals identify opportunities, show initiative, take action, and persevere.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194467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Times New Roman" panose="02020603050405020304" pitchFamily="18" charset="0"/>
                <a:cs typeface="Times New Roman" panose="02020603050405020304" pitchFamily="18" charset="0"/>
              </a:rPr>
              <a:t>How does personality influence our job search outcomes and operate during our unemployed periods? </a:t>
            </a:r>
          </a:p>
          <a:p>
            <a:pPr>
              <a:spcBef>
                <a:spcPct val="0"/>
              </a:spcBef>
            </a:pPr>
            <a:r>
              <a:rPr lang="en-US" dirty="0">
                <a:latin typeface="Times New Roman" panose="02020603050405020304" pitchFamily="18" charset="0"/>
                <a:cs typeface="Times New Roman" panose="02020603050405020304" pitchFamily="18" charset="0"/>
              </a:rPr>
              <a:t>Many studies of unemployed job seekers have found that conscientiousness and extraversion were predictive of networking intensity, general job-search intensity, interviews, and job offers, even after controlling for demographic characteristics and the time spent unemployed.</a:t>
            </a:r>
          </a:p>
          <a:p>
            <a:pPr>
              <a:spcBef>
                <a:spcPct val="0"/>
              </a:spcBef>
            </a:pPr>
            <a:r>
              <a:rPr lang="en-US" dirty="0">
                <a:latin typeface="Times New Roman" panose="02020603050405020304" pitchFamily="18" charset="0"/>
                <a:cs typeface="Times New Roman" panose="02020603050405020304" pitchFamily="18" charset="0"/>
              </a:rPr>
              <a:t>Overall, one review suggests that conscientiousness and extraversion are the two strongest predictors of job search behavior, although self-esteem and self-efficacy (parts of CSE) are also important.</a:t>
            </a:r>
          </a:p>
          <a:p>
            <a:pPr>
              <a:spcBef>
                <a:spcPct val="0"/>
              </a:spcBef>
            </a:pPr>
            <a:r>
              <a:rPr lang="en-US" dirty="0">
                <a:latin typeface="Times New Roman" panose="02020603050405020304" pitchFamily="18" charset="0"/>
                <a:cs typeface="Times New Roman" panose="02020603050405020304" pitchFamily="18" charset="0"/>
              </a:rPr>
              <a:t>Additional work on unemployed university students suggests that positive affectivity is also important in getting interviews, job offers, and becoming employed—primarily because the positive affect enables the students to have a clearer and more open perspective toward the job search process, engage in more self-monitoring of their motivation, and through reducing procrastination. Negative affectivity and hostility can have the reverse effect.</a:t>
            </a:r>
          </a:p>
          <a:p>
            <a:pPr>
              <a:spcBef>
                <a:spcPct val="0"/>
              </a:spcBef>
            </a:pPr>
            <a:r>
              <a:rPr lang="en-US" dirty="0">
                <a:latin typeface="Times New Roman" panose="02020603050405020304" pitchFamily="18" charset="0"/>
                <a:cs typeface="Times New Roman" panose="02020603050405020304" pitchFamily="18" charset="0"/>
              </a:rPr>
              <a:t>It appears that extraversion, conscientiousness, and positive affectivity tend to have a substantial effect on becoming employed and coping with unemployment (with negative affectivity and hostility having equivalent negative effects). </a:t>
            </a:r>
          </a:p>
          <a:p>
            <a:pPr>
              <a:spcBef>
                <a:spcPct val="0"/>
              </a:spcBef>
            </a:pPr>
            <a:r>
              <a:rPr lang="en-US" dirty="0">
                <a:latin typeface="Times New Roman" panose="02020603050405020304" pitchFamily="18" charset="0"/>
                <a:cs typeface="Times New Roman" panose="02020603050405020304" pitchFamily="18" charset="0"/>
              </a:rPr>
              <a:t>Finally, as we will discuss further in the next section, the situation and context matters as well. The experience of unemployment is not the same for everyone across the board—it can be different for new entrants to the labor market (college grads), those who have just lost their jobs, and those who are employed, seeking jobs.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4161334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Times New Roman" panose="02020603050405020304" pitchFamily="18" charset="0"/>
                <a:cs typeface="Times New Roman" panose="02020603050405020304" pitchFamily="18" charset="0"/>
              </a:rPr>
              <a:t>Research shows that the effect of a particular trait on organizational behavior depends on the situation. Two theoretical frameworks that can help explain this are the situation strength theory and trait activation theory. </a:t>
            </a:r>
          </a:p>
          <a:p>
            <a:pPr eaLnBrk="1" hangingPunct="1">
              <a:spcBef>
                <a:spcPct val="0"/>
              </a:spcBef>
            </a:pPr>
            <a:r>
              <a:rPr lang="en-US" dirty="0">
                <a:latin typeface="Times New Roman" panose="02020603050405020304" pitchFamily="18" charset="0"/>
                <a:cs typeface="Times New Roman" panose="02020603050405020304" pitchFamily="18" charset="0"/>
              </a:rPr>
              <a:t>Situation strength in an organization can be analyzed in terms of: </a:t>
            </a:r>
          </a:p>
          <a:p>
            <a:pPr marL="396875" lvl="1" indent="-1127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Clarity, or the degree to which cues about work duties and responsibilities are available and clear. </a:t>
            </a:r>
          </a:p>
          <a:p>
            <a:pPr marL="396875" lvl="1" indent="-1127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Consistency, or the extent to which cues regarding work duties and responsibilities are compatible with one another. </a:t>
            </a:r>
          </a:p>
          <a:p>
            <a:pPr marL="396875" lvl="1" indent="-1127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Constraints, or the extent to which individuals’ freedom to decide or act is limited by forces outside their control. </a:t>
            </a:r>
          </a:p>
          <a:p>
            <a:pPr marL="396875" lvl="1" indent="-1127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Consequences, or the degree to which decisions or actions have important implications for the organization or its members, clients, suppliers, and so 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09774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Trait activation theory predicts that some situations, events, or interventions “activate” a trait more than others. Exhibit</a:t>
            </a:r>
            <a:r>
              <a:rPr lang="en-US" baseline="0" dirty="0"/>
              <a:t> 5-3, shown here,</a:t>
            </a:r>
            <a:r>
              <a:rPr lang="en-US" dirty="0"/>
              <a:t> provides specific examples of this theory.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043407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Trait activation theory predicts that some situations, events, or interventions “activate” a trait more than others. Exhibit</a:t>
            </a:r>
            <a:r>
              <a:rPr lang="en-US" baseline="0" dirty="0"/>
              <a:t> 5-3, shown here,</a:t>
            </a:r>
            <a:r>
              <a:rPr lang="en-US" dirty="0"/>
              <a:t> provides specific examples of this theory.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04340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After studying this chapter, you should be able to:</a:t>
            </a:r>
          </a:p>
          <a:p>
            <a:pPr marL="171450" lvl="0" indent="-171450">
              <a:buFont typeface="Arial" panose="020B0604020202020204" pitchFamily="34" charset="0"/>
              <a:buChar char="•"/>
            </a:pPr>
            <a:r>
              <a:rPr lang="en-US" dirty="0"/>
              <a:t>Describe personality, the way it is measured, and the factors that shape it.</a:t>
            </a:r>
          </a:p>
          <a:p>
            <a:pPr marL="171450" lvl="0" indent="-171450">
              <a:buFont typeface="Arial" panose="020B0604020202020204" pitchFamily="34" charset="0"/>
              <a:buChar char="•"/>
            </a:pPr>
            <a:r>
              <a:rPr lang="en-US" dirty="0"/>
              <a:t>Describe the strengths and weaknesses of the Myers-Briggs Type Indicator personality framework and the Big Five model.</a:t>
            </a:r>
          </a:p>
          <a:p>
            <a:pPr marL="171450" lvl="0" indent="-171450">
              <a:buFont typeface="Arial" panose="020B0604020202020204" pitchFamily="34" charset="0"/>
              <a:buChar char="•"/>
            </a:pPr>
            <a:r>
              <a:rPr lang="en-US" dirty="0"/>
              <a:t>Discuss how the concepts of core self-evaluation (CSE), self-monitoring, and proactive personality contribute to the understanding of personality. </a:t>
            </a:r>
          </a:p>
          <a:p>
            <a:pPr marL="171450" lvl="0" indent="-171450">
              <a:buFont typeface="Arial" panose="020B0604020202020204" pitchFamily="34" charset="0"/>
              <a:buChar char="•"/>
            </a:pPr>
            <a:r>
              <a:rPr lang="en-US" dirty="0"/>
              <a:t>Describe how personality affects job search and unemployment.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819275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Times New Roman" panose="02020603050405020304" pitchFamily="18" charset="0"/>
                <a:cs typeface="Times New Roman" panose="02020603050405020304" pitchFamily="18" charset="0"/>
              </a:rPr>
              <a:t>Values represent basic convictions that a person has about what is right, good, or desirable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Values have both content and intensity attributes, and have the tendency to be stable and enduring. An individual’s set of values ranked in terms of intensity is considered the person’s value system. Values lay the foundation for our understanding of attitudes and motivation</a:t>
            </a:r>
            <a:r>
              <a:rPr lang="en-US" baseline="0" dirty="0">
                <a:latin typeface="Times New Roman" panose="02020603050405020304" pitchFamily="18" charset="0"/>
                <a:cs typeface="Times New Roman" panose="02020603050405020304" pitchFamily="18" charset="0"/>
              </a:rPr>
              <a:t> and</a:t>
            </a:r>
            <a:r>
              <a:rPr lang="en-US" dirty="0">
                <a:latin typeface="Times New Roman" panose="02020603050405020304" pitchFamily="18" charset="0"/>
                <a:cs typeface="Times New Roman" panose="02020603050405020304" pitchFamily="18" charset="0"/>
              </a:rPr>
              <a:t> generally influence attitudes and behaviors.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175525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 specific mode of conduct or end-state of existence is personally or socially preferable to an opposite or converse mode of conduct or end-state of existence.</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Terminal values refer to desirable end-states of existence. These are the goals that a person would like to achieve during his or her lifetime. Instrumental values refer to preferable modes of behavior,</a:t>
            </a:r>
            <a:r>
              <a:rPr lang="en-US" baseline="0"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hat is, the means of achieving the terminal values.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846196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Exhibit 5-4 shows that different generations hold different work values. Boomers (Baby Boomers)</a:t>
            </a:r>
            <a:r>
              <a:rPr lang="en-US" baseline="0" dirty="0"/>
              <a:t> </a:t>
            </a:r>
            <a:r>
              <a:rPr lang="en-US" dirty="0"/>
              <a:t>entered the workforce during the 1960s through the mid-1980s. </a:t>
            </a:r>
            <a:r>
              <a:rPr lang="en-US" dirty="0" err="1"/>
              <a:t>Xers</a:t>
            </a:r>
            <a:r>
              <a:rPr lang="en-US" baseline="0" dirty="0"/>
              <a:t> (Generation </a:t>
            </a:r>
            <a:r>
              <a:rPr lang="en-US" baseline="0" dirty="0" err="1"/>
              <a:t>Xers</a:t>
            </a:r>
            <a:r>
              <a:rPr lang="en-US" baseline="0" dirty="0"/>
              <a:t>) </a:t>
            </a:r>
            <a:r>
              <a:rPr lang="en-US" dirty="0"/>
              <a:t>entered the workforce beginning in the mid-1980s. The most recent entrants to the workforce are the </a:t>
            </a:r>
            <a:r>
              <a:rPr lang="en-US" i="0" dirty="0"/>
              <a:t>Millennials.</a:t>
            </a:r>
            <a:r>
              <a:rPr lang="en-US" dirty="0"/>
              <a:t> Though it is fascinating to think about generational values, remember that these classifications lack solid research support. Generational classifications may help us understand our own and other generations better, but we must also appreciate their limits.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625769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concept of Person-Job Fit is best articulated in John Holland’s personality-job fit theory</a:t>
            </a:r>
            <a:r>
              <a:rPr lang="en-US" baseline="0" dirty="0"/>
              <a:t> as shown in Exhibit 5-5.</a:t>
            </a:r>
            <a:r>
              <a:rPr lang="en-US" dirty="0"/>
              <a:t> Holland presents six personality types and proposes that satisfaction and the propensity to leave a job depends on the degree to which individuals successfully match their personalities to an occupational environment. He identifies six personality types:</a:t>
            </a:r>
            <a:r>
              <a:rPr lang="en-US" baseline="0" dirty="0"/>
              <a:t> </a:t>
            </a:r>
            <a:r>
              <a:rPr lang="en-US" dirty="0"/>
              <a:t>realistic, investigative, social, conventional, enterprising, and artistic.</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2615877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Person-Organization Fit is most important for an organization facing a dynamic and changing environment. Such organizations require employees who are able to readily change tasks and move fluidly between teams. It argues that people leave jobs that are not matched with their personalities. </a:t>
            </a:r>
          </a:p>
          <a:p>
            <a:pPr eaLnBrk="1" hangingPunct="1">
              <a:spcBef>
                <a:spcPct val="0"/>
              </a:spcBef>
            </a:pPr>
            <a:r>
              <a:rPr lang="en-US" dirty="0"/>
              <a:t>Using the Big Five terminology, for instance, we could expect that people high on extraversion fit well with aggressive and team-oriented cultures, that people high on agreeableness match up better with a supportive organizational climate than one focused on aggressiveness, and that people high on openness to experience fit better in organizations that emphasize innovation rather than standardization. Research on person-organization fit has also looked at whether people’s values match the organization’s culture. This match predicts job satisfaction, commitment to the organization, and low turnover.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4063155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person-job fit and person-organization fit are considered the most salient dimensions for workplace outcomes, other avenues of fit are worth examining. </a:t>
            </a:r>
          </a:p>
          <a:p>
            <a:r>
              <a:rPr lang="en-US" dirty="0"/>
              <a:t>These </a:t>
            </a:r>
            <a:r>
              <a:rPr lang="en-US" i="1" dirty="0"/>
              <a:t>include person-group fit </a:t>
            </a:r>
            <a:r>
              <a:rPr lang="en-US" dirty="0"/>
              <a:t>and </a:t>
            </a:r>
            <a:r>
              <a:rPr lang="en-US" i="1" dirty="0"/>
              <a:t>person-supervisor fit</a:t>
            </a:r>
            <a:r>
              <a:rPr lang="en-US" dirty="0"/>
              <a:t>. </a:t>
            </a:r>
          </a:p>
          <a:p>
            <a:pPr marL="171450" indent="-171450">
              <a:buFont typeface="Arial" panose="020B0604020202020204" pitchFamily="34" charset="0"/>
              <a:buChar char="•"/>
            </a:pPr>
            <a:r>
              <a:rPr lang="en-US" dirty="0"/>
              <a:t>Person-group fit is important in team settings, where the dynamics of team interactions significantly affect work outcomes. </a:t>
            </a:r>
          </a:p>
          <a:p>
            <a:pPr marL="171450" indent="-171450">
              <a:buFont typeface="Arial" panose="020B0604020202020204" pitchFamily="34" charset="0"/>
              <a:buChar char="•"/>
            </a:pPr>
            <a:r>
              <a:rPr lang="en-US" dirty="0"/>
              <a:t>Person-supervisor fit has become an important area of research since poor fit in this dimension can lead to lower job satisfaction and reduced performance.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632758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Hofstede’s framework for assessing cultures suggests five value dimensions of national culture. </a:t>
            </a:r>
          </a:p>
          <a:p>
            <a:pPr marL="171450" indent="-171450" eaLnBrk="1" hangingPunct="1">
              <a:spcBef>
                <a:spcPct val="0"/>
              </a:spcBef>
              <a:buFont typeface="Arial" panose="020B0604020202020204" pitchFamily="34" charset="0"/>
              <a:buChar char="•"/>
            </a:pPr>
            <a:r>
              <a:rPr lang="en-US" b="0" i="1" dirty="0"/>
              <a:t>Power distance</a:t>
            </a:r>
            <a:r>
              <a:rPr lang="en-US" b="0" dirty="0"/>
              <a:t>:</a:t>
            </a:r>
            <a:r>
              <a:rPr lang="en-US" dirty="0"/>
              <a:t> is the degree to which people in a country accept that power in institutions and organizations is distributed unequally. </a:t>
            </a:r>
          </a:p>
          <a:p>
            <a:pPr marL="171450" indent="-171450" eaLnBrk="1" hangingPunct="1">
              <a:spcBef>
                <a:spcPct val="0"/>
              </a:spcBef>
              <a:buFont typeface="Arial" panose="020B0604020202020204" pitchFamily="34" charset="0"/>
              <a:buChar char="•"/>
            </a:pPr>
            <a:r>
              <a:rPr lang="en-US" b="0" i="1" dirty="0"/>
              <a:t>Individualism</a:t>
            </a:r>
            <a:r>
              <a:rPr lang="en-US" i="1" dirty="0"/>
              <a:t> versus </a:t>
            </a:r>
            <a:r>
              <a:rPr lang="en-US" b="0" i="1" dirty="0"/>
              <a:t>collectivism</a:t>
            </a:r>
            <a:r>
              <a:rPr lang="en-US" b="0" dirty="0"/>
              <a:t>: individualism </a:t>
            </a:r>
            <a:r>
              <a:rPr lang="en-US" dirty="0"/>
              <a:t>is the degree to which people in a country prefer to act as individuals rather than as members of groups. Collectivism emphasizes a tight social framework in which people expect others in groups in which they are a part to look after them and protect them. </a:t>
            </a:r>
          </a:p>
          <a:p>
            <a:pPr marL="171450" indent="-171450" eaLnBrk="1" hangingPunct="1">
              <a:spcBef>
                <a:spcPct val="0"/>
              </a:spcBef>
              <a:buFont typeface="Arial" panose="020B0604020202020204" pitchFamily="34" charset="0"/>
              <a:buChar char="•"/>
            </a:pPr>
            <a:r>
              <a:rPr lang="en-US" b="0" i="1" dirty="0"/>
              <a:t>Masculinity</a:t>
            </a:r>
            <a:r>
              <a:rPr lang="en-US" i="1" dirty="0"/>
              <a:t> versus </a:t>
            </a:r>
            <a:r>
              <a:rPr lang="en-US" b="0" i="1" dirty="0"/>
              <a:t>femininity</a:t>
            </a:r>
            <a:r>
              <a:rPr lang="en-US" b="0" dirty="0"/>
              <a:t>: m</a:t>
            </a:r>
            <a:r>
              <a:rPr lang="en-US" dirty="0"/>
              <a:t>asculinity is the degree to which values such as the acquisition of money and material goods prevail. Femininity is the degree to which people value relationships and show sensitivity and concern for others. </a:t>
            </a:r>
          </a:p>
          <a:p>
            <a:pPr marL="171450" indent="-171450" eaLnBrk="1" hangingPunct="1">
              <a:spcBef>
                <a:spcPct val="0"/>
              </a:spcBef>
              <a:buFont typeface="Arial" panose="020B0604020202020204" pitchFamily="34" charset="0"/>
              <a:buChar char="•"/>
            </a:pPr>
            <a:r>
              <a:rPr lang="en-US" b="0" i="1" dirty="0"/>
              <a:t>Uncertainty avoidance: </a:t>
            </a:r>
            <a:r>
              <a:rPr lang="en-US" dirty="0"/>
              <a:t>is</a:t>
            </a:r>
            <a:r>
              <a:rPr lang="en-US" b="1" dirty="0"/>
              <a:t> </a:t>
            </a:r>
            <a:r>
              <a:rPr lang="en-US" b="0" dirty="0"/>
              <a:t>the</a:t>
            </a:r>
            <a:r>
              <a:rPr lang="en-US" dirty="0"/>
              <a:t> degree to which people in a country prefer structured over unstructured situations. </a:t>
            </a:r>
          </a:p>
          <a:p>
            <a:pPr marL="171450" indent="-171450" eaLnBrk="1" hangingPunct="1">
              <a:spcBef>
                <a:spcPct val="0"/>
              </a:spcBef>
              <a:buFont typeface="Arial" panose="020B0604020202020204" pitchFamily="34" charset="0"/>
              <a:buChar char="•"/>
            </a:pPr>
            <a:r>
              <a:rPr lang="en-US" b="0" i="1" dirty="0"/>
              <a:t>Long-term</a:t>
            </a:r>
            <a:r>
              <a:rPr lang="en-US" i="1" dirty="0"/>
              <a:t> versus </a:t>
            </a:r>
            <a:r>
              <a:rPr lang="en-US" b="0" i="1" dirty="0"/>
              <a:t>short-term orientation</a:t>
            </a:r>
            <a:r>
              <a:rPr lang="en-US" b="0" dirty="0"/>
              <a:t>: l</a:t>
            </a:r>
            <a:r>
              <a:rPr lang="en-US" dirty="0"/>
              <a:t>ong-term orientations look to the future and value thrift and persistence. Short-term orientation values the here and now; they accept change more readily and don’t see commitments as impediments to change.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080116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t>The Global Leadership and Organizational Behavior Effectiveness (GLOBE) program began updating </a:t>
            </a:r>
            <a:r>
              <a:rPr lang="en-US" dirty="0" err="1"/>
              <a:t>Hofstede’s</a:t>
            </a:r>
            <a:r>
              <a:rPr lang="en-US" dirty="0"/>
              <a:t> research using data from 825 organizations and 62 countries. The variables studied are similar to Hofstede’s, with some additional ones as well. For example, </a:t>
            </a:r>
            <a:r>
              <a:rPr lang="en-US" i="1" dirty="0"/>
              <a:t>performance orientation </a:t>
            </a:r>
            <a:r>
              <a:rPr lang="en-US" dirty="0"/>
              <a:t>is the degree to which a society encourages and rewards group members for performance improvement and excellence, and </a:t>
            </a:r>
            <a:r>
              <a:rPr lang="en-US" i="1" dirty="0"/>
              <a:t>humane orientation </a:t>
            </a:r>
            <a:r>
              <a:rPr lang="en-US" dirty="0"/>
              <a:t>is the degree to which a society rewards individuals for being altruistic, generous, and kind to others.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524227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Times New Roman" panose="02020603050405020304" pitchFamily="18" charset="0"/>
                <a:cs typeface="Times New Roman" panose="02020603050405020304" pitchFamily="18" charset="0"/>
              </a:rPr>
              <a:t>Personality matters to organizational behavior. It doesn’t explain all behavior, but it sets the stage. Emerging theory and research reveal how personality matters more in some situations than others. The Big Five has been a particularly important advancement, though the Dark Triad and other traits matter as well. Every trait has advantages and disadvantages for work behavior, and there is no perfect constellation of traits that is ideal in every situation. Personality can help you to understand why people (including yourself!) act, think, and feel the way we do, and the astute manager can put that understanding to use by taking care to place employees in situations that best fit their personalities. An understanding of personality can also help you understand what strengths you may have (and should strive for) when searching for a job.</a:t>
            </a:r>
          </a:p>
          <a:p>
            <a:pPr marL="171450" lvl="2"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Consider screening job candidates for high conscientiousness—and the other Big Five traits—depending on the criteria your organization finds most important. Other aspects, such as core self-evaluation or narcissism, may be relevant in certain situations.</a:t>
            </a:r>
          </a:p>
          <a:p>
            <a:pPr marL="171450" lvl="2"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Although the MBTI has faults, you can use it for training and development; to help employees better understand each other, open communication in work groups, and possibly reduce conflicts.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2280241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lvl="2" indent="-171450">
              <a:buFont typeface="Arial" panose="020B0604020202020204" pitchFamily="34" charset="0"/>
              <a:buChar char="•"/>
            </a:pPr>
            <a:r>
              <a:rPr lang="en-US" dirty="0"/>
              <a:t>Evaluate jobs, work groups, and your organization to determine the optimal personality fit.</a:t>
            </a:r>
          </a:p>
          <a:p>
            <a:pPr marL="284163" lvl="2" indent="-171450">
              <a:buFont typeface="Arial" panose="020B0604020202020204" pitchFamily="34" charset="0"/>
              <a:buChar char="•"/>
            </a:pPr>
            <a:r>
              <a:rPr lang="en-US" dirty="0"/>
              <a:t>Consider situational factors when evaluating observable personality traits, and lower the situation strength to better ascertain personality characteristics more closely.</a:t>
            </a:r>
          </a:p>
          <a:p>
            <a:pPr marL="284163" lvl="2" indent="-171450">
              <a:buFont typeface="Arial" panose="020B0604020202020204" pitchFamily="34" charset="0"/>
              <a:buChar char="•"/>
            </a:pPr>
            <a:r>
              <a:rPr lang="en-US" dirty="0"/>
              <a:t>The more you consider people’s different cultures, the better you will be able to determine their work behavior and create a positive organizational climate that performs well.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19317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Additional objectives</a:t>
            </a:r>
            <a:r>
              <a:rPr lang="en-US" baseline="0" dirty="0"/>
              <a:t> for this chapter.</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Describe how the situation affects whether personality predicts behavior.</a:t>
            </a:r>
          </a:p>
          <a:p>
            <a:pPr marL="171450" lvl="0" indent="-171450">
              <a:buFont typeface="Arial" panose="020B0604020202020204" pitchFamily="34" charset="0"/>
              <a:buChar char="•"/>
            </a:pPr>
            <a:r>
              <a:rPr lang="en-US" dirty="0"/>
              <a:t>Contrast terminal and instrumental values.</a:t>
            </a:r>
          </a:p>
          <a:p>
            <a:pPr marL="171450" lvl="0" indent="-171450">
              <a:buFont typeface="Arial" panose="020B0604020202020204" pitchFamily="34" charset="0"/>
              <a:buChar char="•"/>
            </a:pPr>
            <a:r>
              <a:rPr lang="en-US" dirty="0"/>
              <a:t>Describe the differences between person-job fit and person-organization fit.</a:t>
            </a:r>
          </a:p>
          <a:p>
            <a:pPr marL="171450" lvl="0" indent="-171450">
              <a:buFont typeface="Arial" panose="020B0604020202020204" pitchFamily="34" charset="0"/>
              <a:buChar char="•"/>
            </a:pPr>
            <a:r>
              <a:rPr lang="en-US" dirty="0"/>
              <a:t>Compare Hofstede’s five value dimensions and the GLOBE framework.</a:t>
            </a:r>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After studying this chapter, you should be able to:</a:t>
            </a:r>
          </a:p>
          <a:p>
            <a:pPr marL="171450" lvl="0" indent="-171450">
              <a:buFont typeface="Arial" panose="020B0604020202020204" pitchFamily="34" charset="0"/>
              <a:buChar char="•"/>
            </a:pPr>
            <a:r>
              <a:rPr lang="en-US" dirty="0"/>
              <a:t>Describe personality, the way it is measured, and the factors that shape it.</a:t>
            </a:r>
          </a:p>
          <a:p>
            <a:pPr marL="171450" lvl="0" indent="-171450">
              <a:buFont typeface="Arial" panose="020B0604020202020204" pitchFamily="34" charset="0"/>
              <a:buChar char="•"/>
            </a:pPr>
            <a:r>
              <a:rPr lang="en-US" dirty="0"/>
              <a:t>Describe the strengths and weaknesses of the Myers-Briggs Type Indicator personality framework and the Big Five model.</a:t>
            </a:r>
          </a:p>
          <a:p>
            <a:pPr marL="171450" lvl="0" indent="-171450">
              <a:buFont typeface="Arial" panose="020B0604020202020204" pitchFamily="34" charset="0"/>
              <a:buChar char="•"/>
            </a:pPr>
            <a:r>
              <a:rPr lang="en-US" dirty="0"/>
              <a:t>Discuss how the concepts of core self-evaluation (CSE), self-monitoring, and proactive personality contribute to the understanding of personality. </a:t>
            </a:r>
          </a:p>
          <a:p>
            <a:pPr marL="171450" lvl="0" indent="-171450">
              <a:buFont typeface="Arial" panose="020B0604020202020204" pitchFamily="34" charset="0"/>
              <a:buChar char="•"/>
            </a:pPr>
            <a:r>
              <a:rPr lang="en-US" dirty="0"/>
              <a:t>Describe how personality affects job search and unemployment.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1695796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Additional objectives</a:t>
            </a:r>
            <a:r>
              <a:rPr lang="en-US" baseline="0" dirty="0"/>
              <a:t> for this chapter.</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Describe how the situation affects whether personality predicts behavior.</a:t>
            </a:r>
          </a:p>
          <a:p>
            <a:pPr marL="171450" lvl="0" indent="-171450">
              <a:buFont typeface="Arial" panose="020B0604020202020204" pitchFamily="34" charset="0"/>
              <a:buChar char="•"/>
            </a:pPr>
            <a:r>
              <a:rPr lang="en-US" dirty="0"/>
              <a:t>Contrast terminal and instrumental values.</a:t>
            </a:r>
          </a:p>
          <a:p>
            <a:pPr marL="171450" lvl="0" indent="-171450">
              <a:buFont typeface="Arial" panose="020B0604020202020204" pitchFamily="34" charset="0"/>
              <a:buChar char="•"/>
            </a:pPr>
            <a:r>
              <a:rPr lang="en-US" dirty="0"/>
              <a:t>Describe the differences between person-job fit and person-organization fit.</a:t>
            </a:r>
          </a:p>
          <a:p>
            <a:pPr marL="171450" lvl="0" indent="-171450">
              <a:buFont typeface="Arial" panose="020B0604020202020204" pitchFamily="34" charset="0"/>
              <a:buChar char="•"/>
            </a:pPr>
            <a:r>
              <a:rPr lang="en-US" dirty="0"/>
              <a:t>Compare Hofstede’s five value dimensions and the GLOBE framework.</a:t>
            </a:r>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413653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begin by defining personality. Personality is a dynamic concept, meaning it is changing all the time. It describes the total of growth and development of a person’s whole psychological system. The text definition is that personality is the sum of ways in which an individual reacts to and interacts with others.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96743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Times New Roman" panose="02020603050405020304" pitchFamily="18" charset="0"/>
                <a:cs typeface="Times New Roman" panose="02020603050405020304" pitchFamily="18" charset="0"/>
              </a:rPr>
              <a:t>One of the greatest challenges in the study of personality is its measurement. Managers need to know how to measure personality because accurately measuring personality gives managers an advantage in the recruitment and hiring processes. Typically, personality is measured using self-report surveys.</a:t>
            </a:r>
          </a:p>
          <a:p>
            <a:pPr eaLnBrk="1" hangingPunct="1">
              <a:spcBef>
                <a:spcPct val="0"/>
              </a:spcBef>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Research indicates our culture influences the way we rate ourselves. People in individualistic countries trend toward self-enhancement, while people in collectivist countries such as Taiwan, China, and South Korea trend toward self-diminishment.</a:t>
            </a:r>
          </a:p>
          <a:p>
            <a:r>
              <a:rPr lang="en-US" dirty="0">
                <a:latin typeface="Times New Roman" panose="02020603050405020304" pitchFamily="18" charset="0"/>
                <a:cs typeface="Times New Roman" panose="02020603050405020304" pitchFamily="18" charset="0"/>
              </a:rPr>
              <a:t>Observer-ratings surveys provide an independent assessment of personality. Here, a coworker or another observer does the rating. </a:t>
            </a:r>
          </a:p>
          <a:p>
            <a:r>
              <a:rPr lang="en-US" dirty="0">
                <a:latin typeface="Times New Roman" panose="02020603050405020304" pitchFamily="18" charset="0"/>
                <a:cs typeface="Times New Roman" panose="02020603050405020304" pitchFamily="18" charset="0"/>
              </a:rPr>
              <a:t>Though the results of self-reports and observer-ratings surveys are strongly correlated, research suggests observer-ratings surveys predict job success more than self-ratings alone. </a:t>
            </a:r>
          </a:p>
          <a:p>
            <a:r>
              <a:rPr lang="en-US" dirty="0">
                <a:latin typeface="Times New Roman" panose="02020603050405020304" pitchFamily="18" charset="0"/>
                <a:cs typeface="Times New Roman" panose="02020603050405020304" pitchFamily="18" charset="0"/>
              </a:rPr>
              <a:t>However, each can tell us something unique about an individual’s behavior, so a combination of self-reports and observer reports predicts performance better than any one type of information.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30020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 early argument centered on whether or not personality was the result of heredity or environment. Personality appears to be a result of both influences. </a:t>
            </a:r>
            <a:r>
              <a:rPr lang="en-US" i="1" dirty="0"/>
              <a:t>Heredity</a:t>
            </a:r>
            <a:r>
              <a:rPr lang="en-US" dirty="0"/>
              <a:t> refers to those factors that were determined at conception. The heredity approach argues that the ultimate explanation of an individual’s personality is the molecular structure of the genes, located in the chromosomes.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95858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Popular characteristics include shy, aggressive, submissive, lazy, ambitious, loyal, and timid. These are personality traits. The more consistent the characteristic over time, and the more frequently it occurs in diverse situations, the more important the trait is in describing the individual.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63923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most widely used personality framework is the Myers-Briggs Type Indicator (MBTI). Individuals are classified as Extroverted or Introverted (E or I), Sensing or Intuitive (S or N), Thinking or Feeling (T or F), and Perceiving or Judging (P or J). These classifications are then combined into 16 personality types.</a:t>
            </a:r>
          </a:p>
          <a:p>
            <a:pPr eaLnBrk="1" hangingPunct="1">
              <a:spcBef>
                <a:spcPct val="0"/>
              </a:spcBef>
            </a:pPr>
            <a:endParaRPr lang="en-US" dirty="0"/>
          </a:p>
          <a:p>
            <a:pPr marL="171450" indent="-171450" eaLnBrk="1" hangingPunct="1">
              <a:spcBef>
                <a:spcPct val="0"/>
              </a:spcBef>
              <a:buFont typeface="Arial"/>
              <a:buChar char="•"/>
            </a:pPr>
            <a:r>
              <a:rPr lang="en-US" dirty="0"/>
              <a:t>INTJs are visionaries. They usually have original minds and great drive. They are characterized as skeptical, critical, independent, determined, and often stubborn. </a:t>
            </a:r>
          </a:p>
          <a:p>
            <a:pPr marL="171450" indent="-171450" eaLnBrk="1" hangingPunct="1">
              <a:spcBef>
                <a:spcPct val="0"/>
              </a:spcBef>
              <a:buFont typeface="Arial"/>
              <a:buChar char="•"/>
            </a:pPr>
            <a:r>
              <a:rPr lang="en-US" dirty="0"/>
              <a:t>ESTJs are organizers. They are realistic, logical, analytical, decisive, and have a natural head for business or mechanics. </a:t>
            </a:r>
          </a:p>
          <a:p>
            <a:pPr marL="171450" indent="-171450" eaLnBrk="1" hangingPunct="1">
              <a:spcBef>
                <a:spcPct val="0"/>
              </a:spcBef>
              <a:buFont typeface="Arial"/>
              <a:buChar char="•"/>
            </a:pPr>
            <a:r>
              <a:rPr lang="en-US" dirty="0"/>
              <a:t>ENTPs are conceptualizers. They are innovative, individualistic, versatile, and attracted to entrepreneurial ideas. They tend to be resourceful in solving challenging problems but may neglect routine assignments. </a:t>
            </a:r>
          </a:p>
          <a:p>
            <a:pPr marL="171450" indent="-171450" eaLnBrk="1" hangingPunct="1">
              <a:spcBef>
                <a:spcPct val="0"/>
              </a:spcBef>
              <a:buFont typeface="Arial"/>
              <a:buChar char="•"/>
            </a:pPr>
            <a:endParaRPr lang="en-US" dirty="0"/>
          </a:p>
          <a:p>
            <a:pPr eaLnBrk="1" hangingPunct="1">
              <a:spcBef>
                <a:spcPct val="0"/>
              </a:spcBef>
            </a:pPr>
            <a:r>
              <a:rPr lang="en-US" dirty="0"/>
              <a:t>MBTI is widely used. It is taken by over 2.5 million people each year and 89 of the Fortune 100 companies use it.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30206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An impressive body of research supports that five basic dimensions underlie all other personality dimensions. The five basic dimensions are </a:t>
            </a:r>
            <a:r>
              <a:rPr lang="en-US" b="0" dirty="0"/>
              <a:t>extraversion, agreeableness, conscientiousness, emotional stability, and openness to experience.</a:t>
            </a:r>
            <a:r>
              <a:rPr lang="en-US" dirty="0"/>
              <a:t> Let’s look at each of these for a minute.</a:t>
            </a:r>
          </a:p>
          <a:p>
            <a:pPr eaLnBrk="1" hangingPunct="1">
              <a:spcBef>
                <a:spcPct val="0"/>
              </a:spcBef>
            </a:pPr>
            <a:endParaRPr lang="en-US" dirty="0"/>
          </a:p>
          <a:p>
            <a:pPr eaLnBrk="1" hangingPunct="1">
              <a:spcBef>
                <a:spcPct val="0"/>
              </a:spcBef>
            </a:pPr>
            <a:r>
              <a:rPr lang="en-US" dirty="0"/>
              <a:t>Extraversion is a comfort level with relationships. Extroverts tend to be gregarious, assertive, and sociable. Introverts tend to be reserved, timid, and quiet.</a:t>
            </a:r>
          </a:p>
          <a:p>
            <a:pPr eaLnBrk="1" hangingPunct="1">
              <a:spcBef>
                <a:spcPct val="0"/>
              </a:spcBef>
            </a:pPr>
            <a:r>
              <a:rPr lang="en-US" dirty="0"/>
              <a:t>Agreeableness</a:t>
            </a:r>
            <a:r>
              <a:rPr lang="en-US" b="1" dirty="0"/>
              <a:t> </a:t>
            </a:r>
            <a:r>
              <a:rPr lang="en-US" b="0" dirty="0"/>
              <a:t>is an </a:t>
            </a:r>
            <a:r>
              <a:rPr lang="en-US" dirty="0"/>
              <a:t>Individual’s propensity to defer to others. People who are high on agreeableness are cooperative, warm, and trusting. Low agreeableness is indicated by people who are cold, disagreeable, and antagonistic. </a:t>
            </a:r>
          </a:p>
          <a:p>
            <a:pPr eaLnBrk="1" hangingPunct="1">
              <a:spcBef>
                <a:spcPct val="0"/>
              </a:spcBef>
            </a:pPr>
            <a:r>
              <a:rPr lang="en-US" dirty="0"/>
              <a:t>Conscientiousness</a:t>
            </a:r>
            <a:r>
              <a:rPr lang="en-US" b="1" dirty="0"/>
              <a:t> </a:t>
            </a:r>
            <a:r>
              <a:rPr lang="en-US" b="0" dirty="0"/>
              <a:t>is a</a:t>
            </a:r>
            <a:r>
              <a:rPr lang="en-US" b="1" dirty="0"/>
              <a:t> </a:t>
            </a:r>
            <a:r>
              <a:rPr lang="en-US" dirty="0"/>
              <a:t>measure of reliability. A highly conscientious person is responsible, organized, dependable, and persistent. Those who score low on this dimension are easily distracted, disorganized, and unreliable. </a:t>
            </a:r>
          </a:p>
          <a:p>
            <a:pPr eaLnBrk="1" hangingPunct="1">
              <a:spcBef>
                <a:spcPct val="0"/>
              </a:spcBef>
            </a:pPr>
            <a:r>
              <a:rPr lang="en-US" dirty="0"/>
              <a:t>Emotional stability</a:t>
            </a:r>
            <a:r>
              <a:rPr lang="en-US" b="1" dirty="0"/>
              <a:t> </a:t>
            </a:r>
            <a:r>
              <a:rPr lang="en-US" dirty="0"/>
              <a:t>describes a person’s ability to withstand stress. People with positive emotional stability tend to be calm, self-confident, and secure. Those with high negative scores tend to be nervous, anxious, depressed, and insecure. </a:t>
            </a:r>
          </a:p>
          <a:p>
            <a:pPr eaLnBrk="1" hangingPunct="1">
              <a:spcBef>
                <a:spcPct val="0"/>
              </a:spcBef>
            </a:pPr>
            <a:r>
              <a:rPr lang="en-US" dirty="0"/>
              <a:t>And lastly, openness to experience suggests</a:t>
            </a:r>
            <a:r>
              <a:rPr lang="en-US" b="1" dirty="0"/>
              <a:t> </a:t>
            </a:r>
            <a:r>
              <a:rPr lang="en-US" dirty="0"/>
              <a:t>the range of interests and fascination with novelty. Extremely open people are creative, curious, and artistically sensitive. Those at the other end of the openness category are conventional and find comfort in the familiar.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2826989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
        <p:nvSpPr>
          <p:cNvPr id="14"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256032" algn="r" defTabSz="914400" rtl="0" eaLnBrk="1" latinLnBrk="0" hangingPunct="1">
              <a:spcBef>
                <a:spcPts val="1500"/>
              </a:spcBef>
              <a:buClr>
                <a:srgbClr val="007FA3"/>
              </a:buClr>
              <a:buFont typeface="Arial" panose="020B0604020202020204" pitchFamily="34" charset="0"/>
              <a:buNone/>
              <a:defRPr lang="en-US"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2/22/21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
        <p:nvSpPr>
          <p:cNvPr id="7"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256032" algn="r" defTabSz="914400" rtl="0" eaLnBrk="1" latinLnBrk="0" hangingPunct="1">
              <a:spcBef>
                <a:spcPts val="1500"/>
              </a:spcBef>
              <a:buClr>
                <a:srgbClr val="007FA3"/>
              </a:buClr>
              <a:buFont typeface="Arial" panose="020B0604020202020204" pitchFamily="34" charset="0"/>
              <a:buNone/>
              <a:defRPr lang="en-US"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
        <p:nvSpPr>
          <p:cNvPr id="3"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256032" algn="r" defTabSz="914400" rtl="0" eaLnBrk="1" latinLnBrk="0" hangingPunct="1">
              <a:spcBef>
                <a:spcPts val="1500"/>
              </a:spcBef>
              <a:buClr>
                <a:srgbClr val="007FA3"/>
              </a:buClr>
              <a:buFont typeface="Arial" panose="020B0604020202020204" pitchFamily="34" charset="0"/>
              <a:buNone/>
              <a:defRPr lang="en-US"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p>
        </p:txBody>
      </p:sp>
    </p:spTree>
    <p:extLst>
      <p:ext uri="{BB962C8B-B14F-4D97-AF65-F5344CB8AC3E}">
        <p14:creationId xmlns:p14="http://schemas.microsoft.com/office/powerpoint/2010/main" val="277715981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07817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2/22/21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2/22/21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
        <p:nvSpPr>
          <p:cNvPr id="12"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256032" algn="r" defTabSz="914400" rtl="0" eaLnBrk="1" latinLnBrk="0" hangingPunct="1">
              <a:spcBef>
                <a:spcPts val="1500"/>
              </a:spcBef>
              <a:buClr>
                <a:srgbClr val="007FA3"/>
              </a:buClr>
              <a:buFont typeface="Arial" panose="020B0604020202020204" pitchFamily="34" charset="0"/>
              <a:buNone/>
              <a:defRPr lang="en-US"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0"/>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2004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5"/>
          </p:nvPr>
        </p:nvSpPr>
        <p:spPr>
          <a:xfrm>
            <a:off x="457200" y="42672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
        <p:nvSpPr>
          <p:cNvPr id="10" name="Text Placeholder 2"/>
          <p:cNvSpPr txBox="1">
            <a:spLocks/>
          </p:cNvSpPr>
          <p:nvPr userDrawn="1"/>
        </p:nvSpPr>
        <p:spPr>
          <a:xfrm>
            <a:off x="1828800" y="6446520"/>
            <a:ext cx="6858000" cy="274320"/>
          </a:xfrm>
          <a:prstGeom prst="rect">
            <a:avLst/>
          </a:prstGeom>
        </p:spPr>
        <p:txBody>
          <a:bodyPr lIns="91440" tIns="45720" rIns="91440" bIns="45720" anchor="ctr" anchorCtr="0"/>
          <a:lstStyle>
            <a:lvl1pPr marL="0" indent="-256032" algn="r" defTabSz="914400" rtl="0" eaLnBrk="1" latinLnBrk="0" hangingPunct="1">
              <a:spcBef>
                <a:spcPts val="1500"/>
              </a:spcBef>
              <a:buClr>
                <a:srgbClr val="007FA3"/>
              </a:buClr>
              <a:buFont typeface="Arial" panose="020B0604020202020204" pitchFamily="34" charset="0"/>
              <a:buNone/>
              <a:defRPr lang="en-US"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defRPr/>
            </a:pPr>
            <a:r>
              <a:rPr lang="en-US" dirty="0"/>
              <a:t>Copyright © 2019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 id="2147483664" r:id="rId14"/>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globeproject.co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Behavior</a:t>
            </a:r>
          </a:p>
        </p:txBody>
      </p:sp>
      <p:sp>
        <p:nvSpPr>
          <p:cNvPr id="3" name="Text Placeholder 2"/>
          <p:cNvSpPr>
            <a:spLocks noGrp="1"/>
          </p:cNvSpPr>
          <p:nvPr>
            <p:ph type="body" sz="quarter" idx="13"/>
          </p:nvPr>
        </p:nvSpPr>
        <p:spPr/>
        <p:txBody>
          <a:bodyPr/>
          <a:lstStyle/>
          <a:p>
            <a:r>
              <a:rPr lang="en-US" dirty="0"/>
              <a:t>Eighteenth Edition, Global Edition</a:t>
            </a:r>
          </a:p>
        </p:txBody>
      </p:sp>
      <p:sp>
        <p:nvSpPr>
          <p:cNvPr id="4" name="Text Placeholder 3"/>
          <p:cNvSpPr>
            <a:spLocks noGrp="1"/>
          </p:cNvSpPr>
          <p:nvPr>
            <p:ph type="body" sz="quarter" idx="14"/>
          </p:nvPr>
        </p:nvSpPr>
        <p:spPr/>
        <p:txBody>
          <a:bodyPr/>
          <a:lstStyle/>
          <a:p>
            <a:r>
              <a:rPr lang="en-US" b="1" dirty="0"/>
              <a:t>Chapter 4</a:t>
            </a:r>
          </a:p>
        </p:txBody>
      </p:sp>
      <p:sp>
        <p:nvSpPr>
          <p:cNvPr id="5" name="Text Placeholder 4"/>
          <p:cNvSpPr>
            <a:spLocks noGrp="1"/>
          </p:cNvSpPr>
          <p:nvPr>
            <p:ph type="body" sz="quarter" idx="15"/>
          </p:nvPr>
        </p:nvSpPr>
        <p:spPr/>
        <p:txBody>
          <a:bodyPr/>
          <a:lstStyle/>
          <a:p>
            <a:r>
              <a:rPr lang="en-US" dirty="0"/>
              <a:t>Personality and Values</a:t>
            </a:r>
          </a:p>
        </p:txBody>
      </p:sp>
      <p:sp>
        <p:nvSpPr>
          <p:cNvPr id="7" name="Text Placeholder 2"/>
          <p:cNvSpPr>
            <a:spLocks noGrp="1"/>
          </p:cNvSpPr>
          <p:nvPr>
            <p:ph type="body" sz="quarter" idx="16"/>
          </p:nvPr>
        </p:nvSpPr>
        <p:spPr/>
        <p:txBody>
          <a:bodyPr lIns="91440" tIns="45720" rIns="91440" bIns="45720" anchor="ctr" anchorCtr="0"/>
          <a:lstStyle>
            <a:lvl1pPr marL="0" indent="-256032" algn="r" defTabSz="914400" rtl="0" eaLnBrk="1" latinLnBrk="0" hangingPunct="1">
              <a:spcBef>
                <a:spcPts val="1500"/>
              </a:spcBef>
              <a:buClr>
                <a:srgbClr val="007FA3"/>
              </a:buClr>
              <a:buFont typeface="Arial" panose="020B0604020202020204" pitchFamily="34" charset="0"/>
              <a:buNone/>
              <a:defRPr lang="en-US"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defRPr/>
            </a:pPr>
            <a:r>
              <a:rPr lang="en-US" altLang="en-US" dirty="0"/>
              <a:t>Copyright © 2019 Pearson Education, Ltd. All Rights Reserved.</a:t>
            </a:r>
          </a:p>
        </p:txBody>
      </p:sp>
      <p:pic>
        <p:nvPicPr>
          <p:cNvPr id="9" name="Picture 8" descr="Front cover: Organizational Behavior, Eighteenth Edition by Stephen P. Robbins and Timothy A. Judge"/>
          <p:cNvPicPr>
            <a:picLocks noChangeAspect="1"/>
          </p:cNvPicPr>
          <p:nvPr/>
        </p:nvPicPr>
        <p:blipFill>
          <a:blip r:embed="rId3" cstate="print"/>
          <a:stretch>
            <a:fillRect/>
          </a:stretch>
        </p:blipFill>
        <p:spPr>
          <a:xfrm>
            <a:off x="472776" y="1291894"/>
            <a:ext cx="3860117" cy="4948104"/>
          </a:xfrm>
          <a:prstGeom prst="rect">
            <a:avLst/>
          </a:prstGeom>
        </p:spPr>
      </p:pic>
    </p:spTree>
    <p:extLst>
      <p:ext uri="{BB962C8B-B14F-4D97-AF65-F5344CB8AC3E}">
        <p14:creationId xmlns:p14="http://schemas.microsoft.com/office/powerpoint/2010/main" val="62865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Strengths and Weakness of the MBTI and Big Five Model </a:t>
            </a:r>
            <a:r>
              <a:rPr lang="en-US" sz="2000" b="0" dirty="0">
                <a:latin typeface="+mj-lt"/>
              </a:rPr>
              <a:t>(3 of 7)</a:t>
            </a:r>
            <a:endParaRPr lang="en-US" sz="3600" b="0" dirty="0">
              <a:latin typeface="+mj-lt"/>
            </a:endParaRPr>
          </a:p>
        </p:txBody>
      </p:sp>
      <p:sp>
        <p:nvSpPr>
          <p:cNvPr id="3" name="Content Placeholder 2"/>
          <p:cNvSpPr>
            <a:spLocks noGrp="1"/>
          </p:cNvSpPr>
          <p:nvPr>
            <p:ph idx="1"/>
          </p:nvPr>
        </p:nvSpPr>
        <p:spPr>
          <a:xfrm>
            <a:off x="457200" y="1600201"/>
            <a:ext cx="8229600" cy="762000"/>
          </a:xfrm>
        </p:spPr>
        <p:txBody>
          <a:bodyPr/>
          <a:lstStyle/>
          <a:p>
            <a:pPr marL="0" indent="0">
              <a:buNone/>
            </a:pPr>
            <a:r>
              <a:rPr lang="en-IN" sz="2000" b="1" dirty="0"/>
              <a:t>Exhibit 4-1</a:t>
            </a:r>
            <a:r>
              <a:rPr lang="en-IN" sz="2000" dirty="0"/>
              <a:t> Traits That Matter Most to Business Success at Buyout Companies</a:t>
            </a:r>
          </a:p>
        </p:txBody>
      </p:sp>
      <p:graphicFrame>
        <p:nvGraphicFramePr>
          <p:cNvPr id="4" name="Table 3"/>
          <p:cNvGraphicFramePr>
            <a:graphicFrameLocks noGrp="1"/>
          </p:cNvGraphicFramePr>
          <p:nvPr>
            <p:extLst>
              <p:ext uri="{D42A27DB-BD31-4B8C-83A1-F6EECF244321}">
                <p14:modId xmlns:p14="http://schemas.microsoft.com/office/powerpoint/2010/main" val="2143552978"/>
              </p:ext>
            </p:extLst>
          </p:nvPr>
        </p:nvGraphicFramePr>
        <p:xfrm>
          <a:off x="485775" y="2581275"/>
          <a:ext cx="7391400" cy="2743200"/>
        </p:xfrm>
        <a:graphic>
          <a:graphicData uri="http://schemas.openxmlformats.org/drawingml/2006/table">
            <a:tbl>
              <a:tblPr firstRow="1" bandRow="1">
                <a:tableStyleId>{2D5ABB26-0587-4C30-8999-92F81FD0307C}</a:tableStyleId>
              </a:tblPr>
              <a:tblGrid>
                <a:gridCol w="37338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57200">
                <a:tc>
                  <a:txBody>
                    <a:bodyPr/>
                    <a:lstStyle/>
                    <a:p>
                      <a:r>
                        <a:rPr lang="en-US" sz="1800" b="1" i="0" u="none" strike="noStrike" kern="1200" baseline="0" dirty="0">
                          <a:solidFill>
                            <a:schemeClr val="tx1"/>
                          </a:solidFill>
                          <a:latin typeface="+mn-lt"/>
                          <a:ea typeface="+mn-ea"/>
                          <a:cs typeface="+mn-cs"/>
                        </a:rPr>
                        <a:t>Most Important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Less Important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r>
                        <a:rPr lang="en-US" sz="1800" b="0" i="0" u="none" strike="noStrike" kern="1200" baseline="0" dirty="0">
                          <a:solidFill>
                            <a:schemeClr val="tx1"/>
                          </a:solidFill>
                          <a:latin typeface="+mn-lt"/>
                          <a:ea typeface="+mn-ea"/>
                          <a:cs typeface="+mn-cs"/>
                        </a:rPr>
                        <a:t>Persistence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Strong oral communication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r>
                        <a:rPr lang="en-US" sz="1800" b="0" i="0" u="none" strike="noStrike" kern="1200" baseline="0" dirty="0">
                          <a:solidFill>
                            <a:schemeClr val="tx1"/>
                          </a:solidFill>
                          <a:latin typeface="+mn-lt"/>
                          <a:ea typeface="+mn-ea"/>
                          <a:cs typeface="+mn-cs"/>
                        </a:rPr>
                        <a:t>Attention to detail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Teamwork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r>
                        <a:rPr lang="en-US" sz="1800" b="0" i="0" u="none" strike="noStrike" kern="1200" baseline="0" dirty="0">
                          <a:solidFill>
                            <a:schemeClr val="tx1"/>
                          </a:solidFill>
                          <a:latin typeface="+mn-lt"/>
                          <a:ea typeface="+mn-ea"/>
                          <a:cs typeface="+mn-cs"/>
                        </a:rPr>
                        <a:t>Efficiency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Flexibility/adaptability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r>
                        <a:rPr lang="en-US" sz="1800" b="0" i="0" u="none" strike="noStrike" kern="1200" baseline="0" dirty="0">
                          <a:solidFill>
                            <a:schemeClr val="tx1"/>
                          </a:solidFill>
                          <a:latin typeface="+mn-lt"/>
                          <a:ea typeface="+mn-ea"/>
                          <a:cs typeface="+mn-cs"/>
                        </a:rPr>
                        <a:t>Analytical skills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Enthusiasm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r>
                        <a:rPr lang="en-US" sz="1800" b="0" i="0" u="none" strike="noStrike" kern="1200" baseline="0" dirty="0">
                          <a:solidFill>
                            <a:schemeClr val="tx1"/>
                          </a:solidFill>
                          <a:latin typeface="+mn-lt"/>
                          <a:ea typeface="+mn-ea"/>
                          <a:cs typeface="+mn-cs"/>
                        </a:rPr>
                        <a:t>Setting high standards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Listening skills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Content Placeholder 5"/>
          <p:cNvSpPr>
            <a:spLocks noGrp="1"/>
          </p:cNvSpPr>
          <p:nvPr>
            <p:ph idx="13"/>
          </p:nvPr>
        </p:nvSpPr>
        <p:spPr>
          <a:xfrm>
            <a:off x="457200" y="5715000"/>
            <a:ext cx="8229600" cy="411163"/>
          </a:xfrm>
        </p:spPr>
        <p:txBody>
          <a:bodyPr/>
          <a:lstStyle/>
          <a:p>
            <a:pPr marL="0" indent="0">
              <a:buNone/>
            </a:pPr>
            <a:r>
              <a:rPr lang="en-US" sz="1200" i="1" dirty="0"/>
              <a:t>Source: </a:t>
            </a:r>
            <a:r>
              <a:rPr lang="en-US" sz="1200" dirty="0"/>
              <a:t>Based on S. N. Kaplan, M. M. </a:t>
            </a:r>
            <a:r>
              <a:rPr lang="en-US" sz="1200" dirty="0" err="1"/>
              <a:t>Klebanov</a:t>
            </a:r>
            <a:r>
              <a:rPr lang="en-US" sz="1200" dirty="0"/>
              <a:t>, and M. Sorensen, “Which CEO Characteristics and Abilities Matter?” </a:t>
            </a:r>
            <a:r>
              <a:rPr lang="en-US" sz="1200" i="1" dirty="0"/>
              <a:t>The Journal of Finance </a:t>
            </a:r>
            <a:r>
              <a:rPr lang="en-US" sz="1200" dirty="0"/>
              <a:t>67, no. 3 (2012): 973–1007.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and Weakness of the MBTI and Big Five Model </a:t>
            </a:r>
            <a:r>
              <a:rPr lang="en-US" sz="2000" b="0" dirty="0"/>
              <a:t>(4 of 7)</a:t>
            </a:r>
            <a:endParaRPr lang="en-US" b="0" dirty="0"/>
          </a:p>
        </p:txBody>
      </p:sp>
      <p:sp>
        <p:nvSpPr>
          <p:cNvPr id="3" name="Content Placeholder 2"/>
          <p:cNvSpPr>
            <a:spLocks noGrp="1"/>
          </p:cNvSpPr>
          <p:nvPr>
            <p:ph idx="1"/>
          </p:nvPr>
        </p:nvSpPr>
        <p:spPr>
          <a:xfrm>
            <a:off x="457200" y="1600201"/>
            <a:ext cx="8229600" cy="304799"/>
          </a:xfrm>
        </p:spPr>
        <p:txBody>
          <a:bodyPr/>
          <a:lstStyle/>
          <a:p>
            <a:pPr marL="0" indent="0">
              <a:buNone/>
            </a:pPr>
            <a:r>
              <a:rPr lang="en-IN" sz="2000" b="1" dirty="0"/>
              <a:t>Exhibit 4-2</a:t>
            </a:r>
            <a:r>
              <a:rPr lang="en-IN" sz="2000" dirty="0"/>
              <a:t> Model of How Big Five Traits Influence OB Criteria</a:t>
            </a:r>
          </a:p>
        </p:txBody>
      </p:sp>
      <p:pic>
        <p:nvPicPr>
          <p:cNvPr id="4" name="Picture 3" descr="A model shows the Relevance and effects of the big five traits that influence OB criteria.&#10;1. Emotional Stability: Relevance: less negative thinking and fewer negative emotions, and less hypervigilant. Effects: higher job and life satisfaction, lower stress levels, and more adaptable to change.&#10;2. Extraversion: Relevance: better interpersonal skills, greater social dominance, and more emotionally expressive. Effects: higher performance, enhanced leadership, and higher job and life satisfaction.&#10;3. Openness: Relevance: increased learning, more creative, more flexible and autonomous. Effects: enhanced training performance, and enhanced leadership.&#10;4. Agreeableness: Relevance: better liked, more compliant and conforming. Effects: higher performance and lower levels of deviant behavior.&#10;5. Conscientiousness: Relevance: greater effort and persistence, more drive and discipline, better organized and planning. Effects: higher performance, enhanced leadership, and greater longev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269" y="2066925"/>
            <a:ext cx="5361462" cy="4297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Strengths and Weakness of the MBTI and Big Five Model </a:t>
            </a:r>
            <a:r>
              <a:rPr lang="en-US" sz="2000" b="0" dirty="0">
                <a:solidFill>
                  <a:schemeClr val="bg2"/>
                </a:solidFill>
              </a:rPr>
              <a:t>(5 of 7)</a:t>
            </a:r>
            <a:endParaRPr lang="en-US" b="0" dirty="0">
              <a:solidFill>
                <a:schemeClr val="bg2"/>
              </a:solidFill>
            </a:endParaRPr>
          </a:p>
        </p:txBody>
      </p:sp>
      <p:sp>
        <p:nvSpPr>
          <p:cNvPr id="3" name="Content Placeholder 2"/>
          <p:cNvSpPr>
            <a:spLocks noGrp="1"/>
          </p:cNvSpPr>
          <p:nvPr>
            <p:ph idx="1"/>
          </p:nvPr>
        </p:nvSpPr>
        <p:spPr>
          <a:xfrm>
            <a:off x="457200" y="1600200"/>
            <a:ext cx="8305800" cy="4525963"/>
          </a:xfrm>
        </p:spPr>
        <p:txBody>
          <a:bodyPr/>
          <a:lstStyle/>
          <a:p>
            <a:r>
              <a:rPr lang="en-US" sz="2400" dirty="0"/>
              <a:t>The </a:t>
            </a:r>
            <a:r>
              <a:rPr lang="en-US" sz="2400" b="1" dirty="0"/>
              <a:t>Dark Triad </a:t>
            </a:r>
          </a:p>
          <a:p>
            <a:pPr lvl="1"/>
            <a:r>
              <a:rPr lang="en-US" sz="2400" b="1" dirty="0"/>
              <a:t>Machiavellianism:</a:t>
            </a:r>
            <a:r>
              <a:rPr lang="en-US" sz="2400" dirty="0"/>
              <a:t> the degree to which an individual is pragmatic, maintains emotional distance, and believes that ends can justify means.</a:t>
            </a:r>
          </a:p>
          <a:p>
            <a:pPr lvl="1"/>
            <a:r>
              <a:rPr lang="en-US" sz="2400" b="1" dirty="0"/>
              <a:t>Narcissism:</a:t>
            </a:r>
            <a:r>
              <a:rPr lang="en-US" sz="2400" dirty="0"/>
              <a:t> the tendency to be arrogant, have a grandiose sense of self-importance, require excessive admiration, and have a sense of entitlement.</a:t>
            </a:r>
          </a:p>
          <a:p>
            <a:pPr lvl="1"/>
            <a:r>
              <a:rPr lang="en-US" sz="2400" b="1" dirty="0"/>
              <a:t>Psychopathy:</a:t>
            </a:r>
            <a:r>
              <a:rPr lang="en-US" sz="2400" dirty="0"/>
              <a:t> the tendency for a lack of concern for others and a lack of guilt or remorse when their actions cause harm.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and Weakness of the MBTI and Big Five Model </a:t>
            </a:r>
            <a:r>
              <a:rPr lang="en-US" sz="2000" b="0" dirty="0"/>
              <a:t>(6 of</a:t>
            </a:r>
            <a:r>
              <a:rPr lang="en-US" sz="2000" b="0" baseline="0" dirty="0"/>
              <a:t> 7)</a:t>
            </a:r>
            <a:endParaRPr lang="en-US" b="0" dirty="0"/>
          </a:p>
        </p:txBody>
      </p:sp>
      <p:sp>
        <p:nvSpPr>
          <p:cNvPr id="3" name="Content Placeholder 2"/>
          <p:cNvSpPr>
            <a:spLocks noGrp="1"/>
          </p:cNvSpPr>
          <p:nvPr>
            <p:ph idx="1"/>
          </p:nvPr>
        </p:nvSpPr>
        <p:spPr>
          <a:xfrm>
            <a:off x="457200" y="1600200"/>
            <a:ext cx="7848600" cy="4525963"/>
          </a:xfrm>
        </p:spPr>
        <p:txBody>
          <a:bodyPr/>
          <a:lstStyle/>
          <a:p>
            <a:r>
              <a:rPr lang="en-US" sz="2400" dirty="0">
                <a:cs typeface="Arial" panose="020B0604020202020204" pitchFamily="34" charset="0"/>
              </a:rPr>
              <a:t>An emerging framework to study dark side traits:</a:t>
            </a:r>
          </a:p>
          <a:p>
            <a:pPr marL="740664" lvl="1"/>
            <a:r>
              <a:rPr lang="en-US" sz="2400" dirty="0">
                <a:cs typeface="Arial" panose="020B0604020202020204" pitchFamily="34" charset="0"/>
              </a:rPr>
              <a:t>First, </a:t>
            </a:r>
            <a:r>
              <a:rPr lang="en-US" sz="2400" b="1" dirty="0">
                <a:cs typeface="Arial" panose="020B0604020202020204" pitchFamily="34" charset="0"/>
              </a:rPr>
              <a:t>antisocial</a:t>
            </a:r>
            <a:r>
              <a:rPr lang="en-US" sz="2400" dirty="0">
                <a:cs typeface="Arial" panose="020B0604020202020204" pitchFamily="34" charset="0"/>
              </a:rPr>
              <a:t> people are indifferent and callous toward others.</a:t>
            </a:r>
          </a:p>
          <a:p>
            <a:pPr marL="740664" lvl="1"/>
            <a:r>
              <a:rPr lang="en-US" sz="2400" dirty="0">
                <a:cs typeface="Arial" panose="020B0604020202020204" pitchFamily="34" charset="0"/>
              </a:rPr>
              <a:t>Second</a:t>
            </a:r>
            <a:r>
              <a:rPr lang="en-US" sz="2400" b="1" dirty="0">
                <a:cs typeface="Arial" panose="020B0604020202020204" pitchFamily="34" charset="0"/>
              </a:rPr>
              <a:t>, borderline </a:t>
            </a:r>
            <a:r>
              <a:rPr lang="en-US" sz="2400" dirty="0">
                <a:cs typeface="Arial" panose="020B0604020202020204" pitchFamily="34" charset="0"/>
              </a:rPr>
              <a:t>people have low self-esteem and high uncertainty.</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and Weakness of the MBTI and Big Five Model</a:t>
            </a:r>
            <a:r>
              <a:rPr lang="en-US" b="0" dirty="0"/>
              <a:t> </a:t>
            </a:r>
            <a:r>
              <a:rPr lang="en-US" sz="2000" b="0" dirty="0"/>
              <a:t>(7 of 7)</a:t>
            </a:r>
            <a:endParaRPr lang="en-US" b="0" dirty="0"/>
          </a:p>
        </p:txBody>
      </p:sp>
      <p:sp>
        <p:nvSpPr>
          <p:cNvPr id="3" name="Content Placeholder 2"/>
          <p:cNvSpPr>
            <a:spLocks noGrp="1"/>
          </p:cNvSpPr>
          <p:nvPr>
            <p:ph idx="1"/>
          </p:nvPr>
        </p:nvSpPr>
        <p:spPr>
          <a:xfrm>
            <a:off x="457200" y="1600200"/>
            <a:ext cx="7772400" cy="4525963"/>
          </a:xfrm>
        </p:spPr>
        <p:txBody>
          <a:bodyPr/>
          <a:lstStyle/>
          <a:p>
            <a:pPr marL="740664" lvl="1" indent="-283464"/>
            <a:r>
              <a:rPr lang="en-US" sz="2400" dirty="0">
                <a:cs typeface="Arial" panose="020B0604020202020204" pitchFamily="34" charset="0"/>
              </a:rPr>
              <a:t>Third, </a:t>
            </a:r>
            <a:r>
              <a:rPr lang="en-US" sz="2400" b="1" dirty="0">
                <a:cs typeface="Arial" panose="020B0604020202020204" pitchFamily="34" charset="0"/>
              </a:rPr>
              <a:t>schizotypal </a:t>
            </a:r>
            <a:r>
              <a:rPr lang="en-US" sz="2400" dirty="0">
                <a:cs typeface="Arial" panose="020B0604020202020204" pitchFamily="34" charset="0"/>
              </a:rPr>
              <a:t>individuals are eccentric and disorganized.</a:t>
            </a:r>
          </a:p>
          <a:p>
            <a:pPr marL="740664" lvl="1" indent="-283464"/>
            <a:r>
              <a:rPr lang="en-US" sz="2400" dirty="0">
                <a:cs typeface="Arial" panose="020B0604020202020204" pitchFamily="34" charset="0"/>
              </a:rPr>
              <a:t>Fourth, </a:t>
            </a:r>
            <a:r>
              <a:rPr lang="en-US" sz="2400" b="1" dirty="0">
                <a:cs typeface="Arial" panose="020B0604020202020204" pitchFamily="34" charset="0"/>
              </a:rPr>
              <a:t>obsessive compulsive </a:t>
            </a:r>
            <a:r>
              <a:rPr lang="en-US" sz="2400" dirty="0">
                <a:cs typeface="Arial" panose="020B0604020202020204" pitchFamily="34" charset="0"/>
              </a:rPr>
              <a:t>people are perfectionists and can be stubborn, yet they attend to details, carry a strong work ethic, and may be motivated by achievement.</a:t>
            </a:r>
          </a:p>
          <a:p>
            <a:pPr marL="740664" lvl="1" indent="-283464"/>
            <a:r>
              <a:rPr lang="en-US" sz="2400" dirty="0">
                <a:cs typeface="Arial" panose="020B0604020202020204" pitchFamily="34" charset="0"/>
              </a:rPr>
              <a:t>Fifth, </a:t>
            </a:r>
            <a:r>
              <a:rPr lang="en-US" sz="2400" b="1" dirty="0">
                <a:cs typeface="Arial" panose="020B0604020202020204" pitchFamily="34" charset="0"/>
              </a:rPr>
              <a:t>avoidant </a:t>
            </a:r>
            <a:r>
              <a:rPr lang="en-US" sz="2400" dirty="0">
                <a:cs typeface="Arial" panose="020B0604020202020204" pitchFamily="34" charset="0"/>
              </a:rPr>
              <a:t>individuals</a:t>
            </a:r>
            <a:r>
              <a:rPr lang="en-US" sz="2400" b="1" dirty="0">
                <a:cs typeface="Arial" panose="020B0604020202020204" pitchFamily="34" charset="0"/>
              </a:rPr>
              <a:t> </a:t>
            </a:r>
            <a:r>
              <a:rPr lang="en-US" sz="2400" dirty="0">
                <a:cs typeface="Arial" panose="020B0604020202020204" pitchFamily="34" charset="0"/>
              </a:rPr>
              <a:t>feel inadequate and hate criticism.</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CSE, Self-Monitoring, and Proactive Personality </a:t>
            </a:r>
          </a:p>
        </p:txBody>
      </p:sp>
      <p:sp>
        <p:nvSpPr>
          <p:cNvPr id="3" name="Content Placeholder 2"/>
          <p:cNvSpPr>
            <a:spLocks noGrp="1"/>
          </p:cNvSpPr>
          <p:nvPr>
            <p:ph idx="1"/>
          </p:nvPr>
        </p:nvSpPr>
        <p:spPr>
          <a:xfrm>
            <a:off x="457200" y="1600200"/>
            <a:ext cx="7620000" cy="4525963"/>
          </a:xfrm>
        </p:spPr>
        <p:txBody>
          <a:bodyPr/>
          <a:lstStyle/>
          <a:p>
            <a:r>
              <a:rPr lang="en-US" sz="2400" dirty="0"/>
              <a:t>Other Personality Traits Relevant to OB</a:t>
            </a:r>
          </a:p>
          <a:p>
            <a:pPr lvl="1"/>
            <a:r>
              <a:rPr lang="en-US" sz="2400" b="1" dirty="0"/>
              <a:t>Core Self-Evaluation: </a:t>
            </a:r>
            <a:r>
              <a:rPr lang="en-US" sz="2400" dirty="0"/>
              <a:t>bottom line conclusions individuals have about their capabilities, competence, and worth as a person.</a:t>
            </a:r>
          </a:p>
          <a:p>
            <a:pPr lvl="1"/>
            <a:r>
              <a:rPr lang="en-US" sz="2400" b="1" dirty="0"/>
              <a:t>Self-Monitoring:</a:t>
            </a:r>
            <a:r>
              <a:rPr lang="en-US" sz="2400" dirty="0"/>
              <a:t> measures an individual’s ability to adjust his or her behavior to external, situational factors.</a:t>
            </a:r>
          </a:p>
          <a:p>
            <a:pPr lvl="1"/>
            <a:r>
              <a:rPr lang="en-US" sz="2400" b="1" dirty="0"/>
              <a:t>Proactive Personality:</a:t>
            </a:r>
            <a:r>
              <a:rPr lang="en-US" sz="2400" dirty="0"/>
              <a:t> people who identify opportunities, show initiative, take action, and persevere until meaningful change occurs.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Situation, Job Search, and Unemployment </a:t>
            </a:r>
            <a:endParaRPr lang="en-US" b="0" dirty="0"/>
          </a:p>
        </p:txBody>
      </p:sp>
      <p:sp>
        <p:nvSpPr>
          <p:cNvPr id="3" name="Content Placeholder 2"/>
          <p:cNvSpPr>
            <a:spLocks noGrp="1"/>
          </p:cNvSpPr>
          <p:nvPr>
            <p:ph idx="1"/>
          </p:nvPr>
        </p:nvSpPr>
        <p:spPr>
          <a:xfrm>
            <a:off x="457200" y="1600200"/>
            <a:ext cx="8077200" cy="4525963"/>
          </a:xfrm>
        </p:spPr>
        <p:txBody>
          <a:bodyPr/>
          <a:lstStyle/>
          <a:p>
            <a:r>
              <a:rPr lang="en-US" sz="2400" dirty="0"/>
              <a:t>What personality characteristics predict job search behaviors among the unemployed? </a:t>
            </a:r>
          </a:p>
          <a:p>
            <a:pPr lvl="1"/>
            <a:r>
              <a:rPr lang="en-US" sz="2400" dirty="0"/>
              <a:t>Conscientiousness and extraversion are the two strongest predictors of job search behavior,</a:t>
            </a:r>
          </a:p>
          <a:p>
            <a:pPr lvl="2"/>
            <a:r>
              <a:rPr lang="en-US" sz="2400" dirty="0"/>
              <a:t>Self-esteem and self-efficacy (parts of Core Self Evaluation) are also important.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Situation, Personality, and Behavior </a:t>
            </a:r>
            <a:r>
              <a:rPr lang="en-US" sz="2000" b="0" dirty="0"/>
              <a:t>(1 </a:t>
            </a:r>
            <a:r>
              <a:rPr lang="en-US" sz="2000" b="0"/>
              <a:t>of 3)</a:t>
            </a:r>
            <a:endParaRPr lang="en-US" b="0" dirty="0"/>
          </a:p>
        </p:txBody>
      </p:sp>
      <p:sp>
        <p:nvSpPr>
          <p:cNvPr id="3" name="Content Placeholder 2"/>
          <p:cNvSpPr>
            <a:spLocks noGrp="1"/>
          </p:cNvSpPr>
          <p:nvPr>
            <p:ph idx="1"/>
          </p:nvPr>
        </p:nvSpPr>
        <p:spPr>
          <a:xfrm>
            <a:off x="457200" y="1600200"/>
            <a:ext cx="8077200" cy="4525963"/>
          </a:xfrm>
        </p:spPr>
        <p:txBody>
          <a:bodyPr/>
          <a:lstStyle/>
          <a:p>
            <a:r>
              <a:rPr lang="en-US" sz="2400" b="1" dirty="0"/>
              <a:t>Situation strength theory:</a:t>
            </a:r>
            <a:r>
              <a:rPr lang="en-US" sz="2400" dirty="0"/>
              <a:t> indicates that the way personality translates into behavior depends on the strength of the situation.</a:t>
            </a:r>
          </a:p>
          <a:p>
            <a:pPr lvl="1"/>
            <a:r>
              <a:rPr lang="en-US" sz="2400" dirty="0"/>
              <a:t>The degree to which norms, cues, or standards dictate appropriate behavior.</a:t>
            </a:r>
          </a:p>
          <a:p>
            <a:pPr lvl="2"/>
            <a:r>
              <a:rPr lang="en-US" sz="2400" dirty="0"/>
              <a:t>Clarity</a:t>
            </a:r>
          </a:p>
          <a:p>
            <a:pPr lvl="2"/>
            <a:r>
              <a:rPr lang="en-US" sz="2400" dirty="0"/>
              <a:t>Consistency</a:t>
            </a:r>
          </a:p>
          <a:p>
            <a:pPr lvl="2"/>
            <a:r>
              <a:rPr lang="en-US" sz="2400" dirty="0"/>
              <a:t>Constraints</a:t>
            </a:r>
          </a:p>
          <a:p>
            <a:pPr lvl="2"/>
            <a:r>
              <a:rPr lang="en-US" sz="2400" dirty="0"/>
              <a:t>Consequences</a:t>
            </a:r>
          </a:p>
        </p:txBody>
      </p:sp>
    </p:spTree>
    <p:extLst>
      <p:ext uri="{BB962C8B-B14F-4D97-AF65-F5344CB8AC3E}">
        <p14:creationId xmlns:p14="http://schemas.microsoft.com/office/powerpoint/2010/main" val="147706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600" dirty="0">
                <a:solidFill>
                  <a:schemeClr val="bg2"/>
                </a:solidFill>
                <a:latin typeface="+mj-lt"/>
              </a:rPr>
              <a:t>The Situation, Personality, and Behavior </a:t>
            </a:r>
            <a:r>
              <a:rPr lang="en-US" sz="2000" b="0" dirty="0">
                <a:solidFill>
                  <a:schemeClr val="bg2"/>
                </a:solidFill>
                <a:latin typeface="+mj-lt"/>
              </a:rPr>
              <a:t>(2 </a:t>
            </a:r>
            <a:r>
              <a:rPr lang="en-US" sz="2000" b="0">
                <a:solidFill>
                  <a:schemeClr val="bg2"/>
                </a:solidFill>
                <a:latin typeface="+mj-lt"/>
              </a:rPr>
              <a:t>of 3)</a:t>
            </a:r>
            <a:endParaRPr lang="en-US" b="0" dirty="0">
              <a:solidFill>
                <a:schemeClr val="bg2"/>
              </a:solidFill>
              <a:latin typeface="+mj-lt"/>
            </a:endParaRPr>
          </a:p>
        </p:txBody>
      </p:sp>
      <p:sp>
        <p:nvSpPr>
          <p:cNvPr id="4" name="Content Placeholder 3"/>
          <p:cNvSpPr>
            <a:spLocks noGrp="1"/>
          </p:cNvSpPr>
          <p:nvPr>
            <p:ph idx="1"/>
          </p:nvPr>
        </p:nvSpPr>
        <p:spPr>
          <a:xfrm>
            <a:off x="457200" y="1447800"/>
            <a:ext cx="8229600" cy="609600"/>
          </a:xfrm>
        </p:spPr>
        <p:txBody>
          <a:bodyPr/>
          <a:lstStyle/>
          <a:p>
            <a:pPr marL="0" lvl="1" indent="0">
              <a:buNone/>
            </a:pPr>
            <a:r>
              <a:rPr lang="en-US" sz="2000" b="1" dirty="0"/>
              <a:t>Exhibit 4-3 </a:t>
            </a:r>
            <a:r>
              <a:rPr lang="en-US" sz="2000" dirty="0"/>
              <a:t>Trait Activation Theory: Jobs in Which Certain Big Five Traits Are More Relevant</a:t>
            </a:r>
          </a:p>
        </p:txBody>
      </p:sp>
      <p:graphicFrame>
        <p:nvGraphicFramePr>
          <p:cNvPr id="3" name="Table 2"/>
          <p:cNvGraphicFramePr>
            <a:graphicFrameLocks noGrp="1"/>
          </p:cNvGraphicFramePr>
          <p:nvPr>
            <p:extLst>
              <p:ext uri="{D42A27DB-BD31-4B8C-83A1-F6EECF244321}">
                <p14:modId xmlns:p14="http://schemas.microsoft.com/office/powerpoint/2010/main" val="3574267331"/>
              </p:ext>
            </p:extLst>
          </p:nvPr>
        </p:nvGraphicFramePr>
        <p:xfrm>
          <a:off x="280988" y="2133600"/>
          <a:ext cx="8582025" cy="4114799"/>
        </p:xfrm>
        <a:graphic>
          <a:graphicData uri="http://schemas.openxmlformats.org/drawingml/2006/table">
            <a:tbl>
              <a:tblPr firstRow="1" bandRow="1">
                <a:tableStyleId>{2D5ABB26-0587-4C30-8999-92F81FD0307C}</a:tableStyleId>
              </a:tblPr>
              <a:tblGrid>
                <a:gridCol w="2162175">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38250">
                  <a:extLst>
                    <a:ext uri="{9D8B030D-6E8A-4147-A177-3AD203B41FA5}">
                      <a16:colId xmlns:a16="http://schemas.microsoft.com/office/drawing/2014/main" val="20005"/>
                    </a:ext>
                  </a:extLst>
                </a:gridCol>
              </a:tblGrid>
              <a:tr h="489857">
                <a:tc>
                  <a:txBody>
                    <a:bodyPr/>
                    <a:lstStyle/>
                    <a:p>
                      <a:r>
                        <a:rPr lang="en-US" sz="1200" b="1" i="0" u="none" strike="noStrike" kern="1200" baseline="0" dirty="0">
                          <a:solidFill>
                            <a:schemeClr val="tx1"/>
                          </a:solidFill>
                          <a:latin typeface="+mn-lt"/>
                          <a:ea typeface="+mn-ea"/>
                          <a:cs typeface="+mn-cs"/>
                        </a:rPr>
                        <a:t>Detail Orientation Required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Social Skills Required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Competitive Work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Innovation Required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Dealing with Angry People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Time Pressure (Deadlines)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r>
                        <a:rPr lang="en-US" sz="1200" b="0" i="0" u="none" strike="noStrike" kern="1200" baseline="0" dirty="0">
                          <a:solidFill>
                            <a:schemeClr val="tx1"/>
                          </a:solidFill>
                          <a:latin typeface="+mn-lt"/>
                          <a:ea typeface="+mn-ea"/>
                          <a:cs typeface="+mn-cs"/>
                        </a:rPr>
                        <a:t>Jobs scoring high (the traits listed here should predict behavior in these jobs)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9857">
                <a:tc>
                  <a:txBody>
                    <a:bodyPr/>
                    <a:lstStyle/>
                    <a:p>
                      <a:r>
                        <a:rPr lang="en-US" sz="1200" b="0" i="0" u="none" strike="noStrike" kern="1200" baseline="0" dirty="0">
                          <a:solidFill>
                            <a:schemeClr val="tx1"/>
                          </a:solidFill>
                          <a:latin typeface="+mn-lt"/>
                          <a:ea typeface="+mn-ea"/>
                          <a:cs typeface="+mn-cs"/>
                        </a:rPr>
                        <a:t>Air traffic controller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Clergy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Coach/scout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Actor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Correctional officer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Broadcast news analyst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9857">
                <a:tc>
                  <a:txBody>
                    <a:bodyPr/>
                    <a:lstStyle/>
                    <a:p>
                      <a:r>
                        <a:rPr lang="en-US" sz="1200" b="0" i="0" u="none" strike="noStrike" kern="1200" baseline="0" dirty="0">
                          <a:solidFill>
                            <a:schemeClr val="tx1"/>
                          </a:solidFill>
                          <a:latin typeface="+mn-lt"/>
                          <a:ea typeface="+mn-ea"/>
                          <a:cs typeface="+mn-cs"/>
                        </a:rPr>
                        <a:t>Accountant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Therapist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Financial manager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Systems analyst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Telemarketer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Editor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89857">
                <a:tc>
                  <a:txBody>
                    <a:bodyPr/>
                    <a:lstStyle/>
                    <a:p>
                      <a:r>
                        <a:rPr lang="en-US" sz="1200" b="0" i="0" u="none" strike="noStrike" kern="1200" baseline="0" dirty="0">
                          <a:solidFill>
                            <a:schemeClr val="tx1"/>
                          </a:solidFill>
                          <a:latin typeface="+mn-lt"/>
                          <a:ea typeface="+mn-ea"/>
                          <a:cs typeface="+mn-cs"/>
                        </a:rPr>
                        <a:t>Legal secretary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Concierge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Sales representative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Advertising writer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Flight attendant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Airline pilot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85800">
                <a:tc>
                  <a:txBody>
                    <a:bodyPr/>
                    <a:lstStyle/>
                    <a:p>
                      <a:r>
                        <a:rPr lang="en-US" sz="1200" b="0" i="0" u="none" strike="noStrike" kern="1200" baseline="0" dirty="0">
                          <a:solidFill>
                            <a:schemeClr val="tx1"/>
                          </a:solidFill>
                          <a:latin typeface="+mn-lt"/>
                          <a:ea typeface="+mn-ea"/>
                          <a:cs typeface="+mn-cs"/>
                        </a:rPr>
                        <a:t>Jobs scoring low (the traits listed here should not predict behavior in these jobs)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9857">
                <a:tc>
                  <a:txBody>
                    <a:bodyPr/>
                    <a:lstStyle/>
                    <a:p>
                      <a:r>
                        <a:rPr lang="en-US" sz="1200" b="0" i="0" u="none" strike="noStrike" kern="1200" baseline="0" dirty="0">
                          <a:solidFill>
                            <a:schemeClr val="tx1"/>
                          </a:solidFill>
                          <a:latin typeface="+mn-lt"/>
                          <a:ea typeface="+mn-ea"/>
                          <a:cs typeface="+mn-cs"/>
                        </a:rPr>
                        <a:t>Forester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Software engineer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Postal clerk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Court reporter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Composer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Skincare specialist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3914">
                <a:tc>
                  <a:txBody>
                    <a:bodyPr/>
                    <a:lstStyle/>
                    <a:p>
                      <a:r>
                        <a:rPr lang="en-US" sz="1200" b="0" i="0" u="none" strike="noStrike" kern="1200" baseline="0" dirty="0">
                          <a:solidFill>
                            <a:schemeClr val="tx1"/>
                          </a:solidFill>
                          <a:latin typeface="+mn-lt"/>
                          <a:ea typeface="+mn-ea"/>
                          <a:cs typeface="+mn-cs"/>
                        </a:rPr>
                        <a:t>Masseuse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Pump operator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Historian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Archivist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Biologist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Mathematician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600" dirty="0">
                <a:solidFill>
                  <a:schemeClr val="bg2"/>
                </a:solidFill>
                <a:latin typeface="+mj-lt"/>
              </a:rPr>
              <a:t>The Situation, Personality, and Behavior </a:t>
            </a:r>
            <a:r>
              <a:rPr lang="en-US" sz="2000" b="0" dirty="0">
                <a:solidFill>
                  <a:schemeClr val="bg2"/>
                </a:solidFill>
                <a:latin typeface="+mj-lt"/>
              </a:rPr>
              <a:t>(3 of 3)</a:t>
            </a:r>
            <a:endParaRPr lang="en-US" b="0" dirty="0">
              <a:solidFill>
                <a:schemeClr val="bg2"/>
              </a:solidFill>
              <a:latin typeface="+mj-lt"/>
            </a:endParaRPr>
          </a:p>
        </p:txBody>
      </p:sp>
      <p:sp>
        <p:nvSpPr>
          <p:cNvPr id="4" name="Content Placeholder 3"/>
          <p:cNvSpPr>
            <a:spLocks noGrp="1"/>
          </p:cNvSpPr>
          <p:nvPr>
            <p:ph idx="1"/>
          </p:nvPr>
        </p:nvSpPr>
        <p:spPr>
          <a:xfrm>
            <a:off x="457200" y="1447800"/>
            <a:ext cx="8229600" cy="609600"/>
          </a:xfrm>
        </p:spPr>
        <p:txBody>
          <a:bodyPr/>
          <a:lstStyle/>
          <a:p>
            <a:pPr marL="0" lvl="1" indent="0">
              <a:buNone/>
            </a:pPr>
            <a:r>
              <a:rPr lang="en-US" sz="2000" dirty="0"/>
              <a:t>[</a:t>
            </a:r>
            <a:r>
              <a:rPr lang="en-US" sz="2000" b="1" dirty="0"/>
              <a:t>Exhibit 4-3 </a:t>
            </a:r>
            <a:r>
              <a:rPr lang="en-US" sz="2000" dirty="0"/>
              <a:t>Continued]</a:t>
            </a:r>
          </a:p>
        </p:txBody>
      </p:sp>
      <p:graphicFrame>
        <p:nvGraphicFramePr>
          <p:cNvPr id="3" name="Table 2"/>
          <p:cNvGraphicFramePr>
            <a:graphicFrameLocks noGrp="1"/>
          </p:cNvGraphicFramePr>
          <p:nvPr>
            <p:extLst>
              <p:ext uri="{D42A27DB-BD31-4B8C-83A1-F6EECF244321}">
                <p14:modId xmlns:p14="http://schemas.microsoft.com/office/powerpoint/2010/main" val="2134315478"/>
              </p:ext>
            </p:extLst>
          </p:nvPr>
        </p:nvGraphicFramePr>
        <p:xfrm>
          <a:off x="280988" y="2133600"/>
          <a:ext cx="8582025" cy="3581399"/>
        </p:xfrm>
        <a:graphic>
          <a:graphicData uri="http://schemas.openxmlformats.org/drawingml/2006/table">
            <a:tbl>
              <a:tblPr firstRow="1" bandRow="1">
                <a:tableStyleId>{2D5ABB26-0587-4C30-8999-92F81FD0307C}</a:tableStyleId>
              </a:tblPr>
              <a:tblGrid>
                <a:gridCol w="2162175">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38250">
                  <a:extLst>
                    <a:ext uri="{9D8B030D-6E8A-4147-A177-3AD203B41FA5}">
                      <a16:colId xmlns:a16="http://schemas.microsoft.com/office/drawing/2014/main" val="20005"/>
                    </a:ext>
                  </a:extLst>
                </a:gridCol>
              </a:tblGrid>
              <a:tr h="526676">
                <a:tc>
                  <a:txBody>
                    <a:bodyPr/>
                    <a:lstStyle/>
                    <a:p>
                      <a:r>
                        <a:rPr lang="en-US" sz="1200" b="1" i="0" u="none" strike="noStrike" kern="1200" baseline="0" dirty="0">
                          <a:solidFill>
                            <a:schemeClr val="tx1"/>
                          </a:solidFill>
                          <a:latin typeface="+mn-lt"/>
                          <a:ea typeface="+mn-ea"/>
                          <a:cs typeface="+mn-cs"/>
                        </a:rPr>
                        <a:t>Detail Orientation Required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Social Skills Required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Competitive Work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Innovation Required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Dealing with Angry People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Time Pressure (Deadlines)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7347">
                <a:tc>
                  <a:txBody>
                    <a:bodyPr/>
                    <a:lstStyle/>
                    <a:p>
                      <a:r>
                        <a:rPr lang="en-US" sz="1200" b="0" i="0" u="none" strike="noStrike" kern="1200" baseline="0" dirty="0">
                          <a:solidFill>
                            <a:schemeClr val="tx1"/>
                          </a:solidFill>
                          <a:latin typeface="+mn-lt"/>
                          <a:ea typeface="+mn-ea"/>
                          <a:cs typeface="+mn-cs"/>
                        </a:rPr>
                        <a:t>Model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Broadcast technician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Nuclear reactor operator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Medical technician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Statistician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Fitness trainer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48018">
                <a:tc>
                  <a:txBody>
                    <a:bodyPr/>
                    <a:lstStyle/>
                    <a:p>
                      <a:r>
                        <a:rPr lang="en-US" sz="1200" b="0" i="0" u="none" strike="noStrike" kern="1200" baseline="0" dirty="0">
                          <a:solidFill>
                            <a:schemeClr val="tx1"/>
                          </a:solidFill>
                          <a:latin typeface="+mn-lt"/>
                          <a:ea typeface="+mn-ea"/>
                          <a:cs typeface="+mn-cs"/>
                        </a:rPr>
                        <a:t>Jobs that score high activate these traits (make them more relevant to predicting behavior)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6676">
                <a:tc>
                  <a:txBody>
                    <a:bodyPr/>
                    <a:lstStyle/>
                    <a:p>
                      <a:r>
                        <a:rPr lang="en-US" sz="1200" b="0" i="0" u="none" strike="noStrike" kern="1200" baseline="0" dirty="0">
                          <a:solidFill>
                            <a:schemeClr val="tx1"/>
                          </a:solidFill>
                          <a:latin typeface="+mn-lt"/>
                          <a:ea typeface="+mn-ea"/>
                          <a:cs typeface="+mn-cs"/>
                        </a:rPr>
                        <a:t>Conscientiousness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Extraversion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Extraversion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Openness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Extraversion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Conscientiousness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26676">
                <a:tc>
                  <a:txBody>
                    <a:bodyPr/>
                    <a:lstStyle/>
                    <a:p>
                      <a:r>
                        <a:rPr lang="en-US" sz="12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Agreeableness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Agreeableness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Agreeableness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Neuroticism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6006">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Neuroticism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664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p:txBody>
          <a:bodyPr/>
          <a:lstStyle/>
          <a:p>
            <a:pPr marL="530352" lvl="0" indent="-530352">
              <a:buClr>
                <a:schemeClr val="bg2"/>
              </a:buClr>
              <a:buSzPct val="100000"/>
              <a:buNone/>
            </a:pPr>
            <a:r>
              <a:rPr lang="en-US" sz="2400" b="1" dirty="0">
                <a:solidFill>
                  <a:srgbClr val="007FA3"/>
                </a:solidFill>
              </a:rPr>
              <a:t>4.1</a:t>
            </a:r>
            <a:r>
              <a:rPr lang="en-US" sz="2400" dirty="0"/>
              <a:t> Describe personality, the way it is measured, and the factors that shape it.</a:t>
            </a:r>
          </a:p>
          <a:p>
            <a:pPr marL="530352" lvl="0" indent="-530352">
              <a:buClr>
                <a:schemeClr val="bg2"/>
              </a:buClr>
              <a:buSzPct val="100000"/>
              <a:buNone/>
            </a:pPr>
            <a:r>
              <a:rPr lang="en-US" sz="2400" b="1" dirty="0">
                <a:solidFill>
                  <a:srgbClr val="007FA3"/>
                </a:solidFill>
              </a:rPr>
              <a:t>4.2 </a:t>
            </a:r>
            <a:r>
              <a:rPr lang="en-US" sz="2400" dirty="0"/>
              <a:t>Describe the strengths and weaknesses of the Myers-Briggs Type Indicator (MBTI) personality framework and the Big Five model.</a:t>
            </a:r>
          </a:p>
          <a:p>
            <a:pPr marL="530352" lvl="0" indent="-530352">
              <a:buClr>
                <a:schemeClr val="bg2"/>
              </a:buClr>
              <a:buSzPct val="100000"/>
              <a:buNone/>
            </a:pPr>
            <a:r>
              <a:rPr lang="en-US" sz="2400" b="1" dirty="0">
                <a:solidFill>
                  <a:srgbClr val="007FA3"/>
                </a:solidFill>
              </a:rPr>
              <a:t>4.3 </a:t>
            </a:r>
            <a:r>
              <a:rPr lang="en-US" sz="2400" dirty="0"/>
              <a:t>Discuss how the concepts of core self-evaluation (CSE), self-monitoring, and proactive personality contribute to the understanding of personality.</a:t>
            </a:r>
          </a:p>
          <a:p>
            <a:pPr marL="530352" lvl="0" indent="-530352">
              <a:buClr>
                <a:schemeClr val="bg2"/>
              </a:buClr>
              <a:buSzPct val="100000"/>
              <a:buNone/>
            </a:pPr>
            <a:r>
              <a:rPr lang="en-US" sz="2400" b="1" dirty="0">
                <a:solidFill>
                  <a:srgbClr val="007FA3"/>
                </a:solidFill>
              </a:rPr>
              <a:t>4.4 </a:t>
            </a:r>
            <a:r>
              <a:rPr lang="en-US" sz="2400" dirty="0"/>
              <a:t>Describe how personality affects job search and unemployment.</a:t>
            </a:r>
          </a:p>
        </p:txBody>
      </p:sp>
    </p:spTree>
    <p:extLst>
      <p:ext uri="{BB962C8B-B14F-4D97-AF65-F5344CB8AC3E}">
        <p14:creationId xmlns:p14="http://schemas.microsoft.com/office/powerpoint/2010/main" val="1116268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Terminal and Instrumental Values </a:t>
            </a:r>
            <a:r>
              <a:rPr lang="en-US" sz="2000" b="0" dirty="0"/>
              <a:t>(1 of 3)</a:t>
            </a:r>
            <a:endParaRPr lang="en-US" b="0" dirty="0"/>
          </a:p>
        </p:txBody>
      </p:sp>
      <p:sp>
        <p:nvSpPr>
          <p:cNvPr id="3" name="Content Placeholder 2"/>
          <p:cNvSpPr>
            <a:spLocks noGrp="1"/>
          </p:cNvSpPr>
          <p:nvPr>
            <p:ph idx="1"/>
          </p:nvPr>
        </p:nvSpPr>
        <p:spPr/>
        <p:txBody>
          <a:bodyPr/>
          <a:lstStyle/>
          <a:p>
            <a:r>
              <a:rPr lang="en-US" sz="2400" b="1" dirty="0"/>
              <a:t>Values:</a:t>
            </a:r>
            <a:r>
              <a:rPr lang="en-US" sz="2400" dirty="0"/>
              <a:t> basic convictions about what is right, good, or desirable.</a:t>
            </a:r>
          </a:p>
          <a:p>
            <a:pPr lvl="1"/>
            <a:r>
              <a:rPr lang="en-US" sz="2400" b="1" dirty="0"/>
              <a:t>Value system:</a:t>
            </a:r>
            <a:r>
              <a:rPr lang="en-US" sz="2400" dirty="0"/>
              <a:t> ranks values in terms of intensity.</a:t>
            </a:r>
          </a:p>
          <a:p>
            <a:r>
              <a:rPr lang="en-US" sz="2400" dirty="0"/>
              <a:t>The Importance and Organization of Values</a:t>
            </a:r>
            <a:endParaRPr lang="en-US" sz="2400" b="1" dirty="0"/>
          </a:p>
          <a:p>
            <a:pPr lvl="1"/>
            <a:r>
              <a:rPr lang="en-US" sz="2400" dirty="0"/>
              <a:t>Values:</a:t>
            </a:r>
          </a:p>
          <a:p>
            <a:pPr lvl="2"/>
            <a:r>
              <a:rPr lang="en-US" sz="2400" dirty="0"/>
              <a:t>Lay the foundation for understanding of attitudes and motivation.</a:t>
            </a:r>
          </a:p>
          <a:p>
            <a:pPr lvl="2"/>
            <a:r>
              <a:rPr lang="en-US" sz="2400" dirty="0"/>
              <a:t>Influence attitudes and behaviors.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Terminal and Instrumental Values </a:t>
            </a:r>
            <a:r>
              <a:rPr lang="en-US" sz="2000" b="0" dirty="0"/>
              <a:t>(2 of 3)</a:t>
            </a:r>
            <a:endParaRPr lang="en-US" b="0" dirty="0"/>
          </a:p>
        </p:txBody>
      </p:sp>
      <p:sp>
        <p:nvSpPr>
          <p:cNvPr id="3" name="Content Placeholder 2"/>
          <p:cNvSpPr>
            <a:spLocks noGrp="1"/>
          </p:cNvSpPr>
          <p:nvPr>
            <p:ph idx="1"/>
          </p:nvPr>
        </p:nvSpPr>
        <p:spPr>
          <a:xfrm>
            <a:off x="457200" y="1600200"/>
            <a:ext cx="7924800" cy="4525963"/>
          </a:xfrm>
        </p:spPr>
        <p:txBody>
          <a:bodyPr/>
          <a:lstStyle/>
          <a:p>
            <a:r>
              <a:rPr lang="en-US" sz="2400" dirty="0"/>
              <a:t>Terminal vs. Instrumental Values</a:t>
            </a:r>
          </a:p>
          <a:p>
            <a:pPr lvl="1"/>
            <a:r>
              <a:rPr lang="en-US" sz="2400" b="1" dirty="0"/>
              <a:t>Terminal values:</a:t>
            </a:r>
            <a:r>
              <a:rPr lang="en-US" sz="2400" dirty="0"/>
              <a:t> desirable end-states of existence.</a:t>
            </a:r>
          </a:p>
          <a:p>
            <a:pPr lvl="2"/>
            <a:r>
              <a:rPr lang="en-US" sz="2400" dirty="0" err="1"/>
              <a:t>eg</a:t>
            </a:r>
            <a:r>
              <a:rPr lang="en-US" sz="2400" dirty="0"/>
              <a:t> success</a:t>
            </a:r>
          </a:p>
          <a:p>
            <a:pPr lvl="1"/>
            <a:r>
              <a:rPr lang="en-US" sz="2400" b="1" dirty="0"/>
              <a:t>Instrumental values:</a:t>
            </a:r>
            <a:r>
              <a:rPr lang="en-US" sz="2400" dirty="0"/>
              <a:t> preferred modes of behavior or means of achieving terminal values.</a:t>
            </a:r>
          </a:p>
          <a:p>
            <a:pPr lvl="2"/>
            <a:r>
              <a:rPr lang="en-US" sz="2400" dirty="0" err="1"/>
              <a:t>eg</a:t>
            </a:r>
            <a:r>
              <a:rPr lang="en-US" sz="2400" dirty="0"/>
              <a:t> hard work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Terminal and Instrumental Values </a:t>
            </a:r>
            <a:r>
              <a:rPr lang="en-US" sz="2000" b="0" dirty="0"/>
              <a:t>(3 of 3)</a:t>
            </a:r>
            <a:endParaRPr lang="en-US" b="0" dirty="0"/>
          </a:p>
        </p:txBody>
      </p:sp>
      <p:sp>
        <p:nvSpPr>
          <p:cNvPr id="3" name="Content Placeholder 2"/>
          <p:cNvSpPr>
            <a:spLocks noGrp="1"/>
          </p:cNvSpPr>
          <p:nvPr>
            <p:ph idx="1"/>
          </p:nvPr>
        </p:nvSpPr>
        <p:spPr>
          <a:xfrm>
            <a:off x="457200" y="1600201"/>
            <a:ext cx="8229600" cy="380999"/>
          </a:xfrm>
        </p:spPr>
        <p:txBody>
          <a:bodyPr/>
          <a:lstStyle/>
          <a:p>
            <a:pPr marL="0" indent="0">
              <a:buNone/>
            </a:pPr>
            <a:r>
              <a:rPr lang="en-US" sz="2000" b="1" dirty="0"/>
              <a:t>Exhibit 4-4 </a:t>
            </a:r>
            <a:r>
              <a:rPr lang="en-US" sz="2000" dirty="0"/>
              <a:t>Dominant Work Values in Today’s Workforce</a:t>
            </a:r>
          </a:p>
        </p:txBody>
      </p:sp>
      <p:graphicFrame>
        <p:nvGraphicFramePr>
          <p:cNvPr id="4" name="Table 3"/>
          <p:cNvGraphicFramePr>
            <a:graphicFrameLocks noGrp="1"/>
          </p:cNvGraphicFramePr>
          <p:nvPr>
            <p:extLst>
              <p:ext uri="{D42A27DB-BD31-4B8C-83A1-F6EECF244321}">
                <p14:modId xmlns:p14="http://schemas.microsoft.com/office/powerpoint/2010/main" val="647836442"/>
              </p:ext>
            </p:extLst>
          </p:nvPr>
        </p:nvGraphicFramePr>
        <p:xfrm>
          <a:off x="457200" y="2133600"/>
          <a:ext cx="8382000" cy="3108960"/>
        </p:xfrm>
        <a:graphic>
          <a:graphicData uri="http://schemas.openxmlformats.org/drawingml/2006/table">
            <a:tbl>
              <a:tblPr firstRow="1" bandRow="1">
                <a:tableStyleId>{2D5ABB26-0587-4C30-8999-92F81FD0307C}</a:tableStyleId>
              </a:tblPr>
              <a:tblGrid>
                <a:gridCol w="131318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3792220">
                  <a:extLst>
                    <a:ext uri="{9D8B030D-6E8A-4147-A177-3AD203B41FA5}">
                      <a16:colId xmlns:a16="http://schemas.microsoft.com/office/drawing/2014/main" val="20003"/>
                    </a:ext>
                  </a:extLst>
                </a:gridCol>
              </a:tblGrid>
              <a:tr h="370840">
                <a:tc>
                  <a:txBody>
                    <a:bodyPr/>
                    <a:lstStyle/>
                    <a:p>
                      <a:r>
                        <a:rPr lang="en-US" sz="1800" b="1" i="0" u="none" strike="noStrike" kern="1200" baseline="0" dirty="0">
                          <a:solidFill>
                            <a:schemeClr val="tx1"/>
                          </a:solidFill>
                          <a:latin typeface="+mn-lt"/>
                          <a:ea typeface="+mn-ea"/>
                          <a:cs typeface="+mn-cs"/>
                        </a:rPr>
                        <a:t>Cohort</a:t>
                      </a:r>
                      <a:endParaRPr lang="en-US"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Entered the Workforce</a:t>
                      </a:r>
                      <a:endParaRPr lang="en-US"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Approximate Current Age</a:t>
                      </a:r>
                      <a:endParaRPr lang="en-US"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Dominant Work Values</a:t>
                      </a:r>
                      <a:endParaRPr lang="en-US"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tx1"/>
                          </a:solidFill>
                          <a:latin typeface="+mn-lt"/>
                          <a:ea typeface="+mn-ea"/>
                          <a:cs typeface="+mn-cs"/>
                        </a:rPr>
                        <a:t>Boomers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1965–1985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50s to 70s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Success, achievement, ambition, dislike of authority; loyalty to career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tx1"/>
                          </a:solidFill>
                          <a:latin typeface="+mn-lt"/>
                          <a:ea typeface="+mn-ea"/>
                          <a:cs typeface="+mn-cs"/>
                        </a:rPr>
                        <a:t>Xers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1985–2000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Mid-30s to 50s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Work-life balance, team-oriented, dislike of rules; loyalty to relationships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tx1"/>
                          </a:solidFill>
                          <a:latin typeface="+mn-lt"/>
                          <a:ea typeface="+mn-ea"/>
                          <a:cs typeface="+mn-cs"/>
                        </a:rPr>
                        <a:t>Millennials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2000 to present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To mid-30s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Confident, financial success, self-reliant but team-oriented; loyalty to both self and relationships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3988-1E1A-8349-8A96-D4DE3B903008}"/>
              </a:ext>
            </a:extLst>
          </p:cNvPr>
          <p:cNvSpPr>
            <a:spLocks noGrp="1"/>
          </p:cNvSpPr>
          <p:nvPr>
            <p:ph type="title"/>
          </p:nvPr>
        </p:nvSpPr>
        <p:spPr/>
        <p:txBody>
          <a:bodyPr/>
          <a:lstStyle/>
          <a:p>
            <a:r>
              <a:rPr lang="en-US" dirty="0"/>
              <a:t>How well does the person fit?</a:t>
            </a:r>
          </a:p>
        </p:txBody>
      </p:sp>
      <p:sp>
        <p:nvSpPr>
          <p:cNvPr id="3" name="Content Placeholder 2">
            <a:extLst>
              <a:ext uri="{FF2B5EF4-FFF2-40B4-BE49-F238E27FC236}">
                <a16:creationId xmlns:a16="http://schemas.microsoft.com/office/drawing/2014/main" id="{1908B904-795D-F64B-AFC3-5C6DC44EBEAC}"/>
              </a:ext>
            </a:extLst>
          </p:cNvPr>
          <p:cNvSpPr>
            <a:spLocks noGrp="1"/>
          </p:cNvSpPr>
          <p:nvPr>
            <p:ph idx="1"/>
          </p:nvPr>
        </p:nvSpPr>
        <p:spPr>
          <a:xfrm>
            <a:off x="457200" y="1752600"/>
            <a:ext cx="8229600" cy="4373563"/>
          </a:xfrm>
        </p:spPr>
        <p:txBody>
          <a:bodyPr/>
          <a:lstStyle/>
          <a:p>
            <a:r>
              <a:rPr lang="en-US" sz="5400" dirty="0"/>
              <a:t>Person-Organization Fit</a:t>
            </a:r>
          </a:p>
          <a:p>
            <a:r>
              <a:rPr lang="en-US" sz="5400" dirty="0"/>
              <a:t>Person-Group Fit</a:t>
            </a:r>
          </a:p>
          <a:p>
            <a:r>
              <a:rPr lang="en-US" sz="5400" dirty="0"/>
              <a:t>Person-Supervisor Fit</a:t>
            </a:r>
          </a:p>
          <a:p>
            <a:r>
              <a:rPr lang="en-US" sz="5400" dirty="0"/>
              <a:t>Person-Job Fit</a:t>
            </a:r>
          </a:p>
        </p:txBody>
      </p:sp>
    </p:spTree>
    <p:extLst>
      <p:ext uri="{BB962C8B-B14F-4D97-AF65-F5344CB8AC3E}">
        <p14:creationId xmlns:p14="http://schemas.microsoft.com/office/powerpoint/2010/main" val="3017086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Person-Job Fit vs. Person-Organization Fit </a:t>
            </a:r>
            <a:r>
              <a:rPr lang="en-US" sz="2000" b="0" dirty="0"/>
              <a:t>(1 of 3)</a:t>
            </a:r>
          </a:p>
        </p:txBody>
      </p:sp>
      <p:sp>
        <p:nvSpPr>
          <p:cNvPr id="3" name="Content Placeholder 2"/>
          <p:cNvSpPr>
            <a:spLocks noGrp="1"/>
          </p:cNvSpPr>
          <p:nvPr>
            <p:ph idx="1"/>
          </p:nvPr>
        </p:nvSpPr>
        <p:spPr>
          <a:xfrm>
            <a:off x="457200" y="1600201"/>
            <a:ext cx="8229600" cy="685799"/>
          </a:xfrm>
        </p:spPr>
        <p:txBody>
          <a:bodyPr/>
          <a:lstStyle/>
          <a:p>
            <a:pPr marL="0" indent="0">
              <a:buNone/>
            </a:pPr>
            <a:r>
              <a:rPr lang="en-US" sz="2000" b="1" dirty="0"/>
              <a:t>Exhibit 4-5</a:t>
            </a:r>
            <a:r>
              <a:rPr lang="en-US" sz="2000" dirty="0"/>
              <a:t> Holland’s Typology of Personality and Congruent Occupations</a:t>
            </a:r>
          </a:p>
        </p:txBody>
      </p:sp>
      <p:graphicFrame>
        <p:nvGraphicFramePr>
          <p:cNvPr id="4" name="Table 3"/>
          <p:cNvGraphicFramePr>
            <a:graphicFrameLocks noGrp="1"/>
          </p:cNvGraphicFramePr>
          <p:nvPr>
            <p:extLst>
              <p:ext uri="{D42A27DB-BD31-4B8C-83A1-F6EECF244321}">
                <p14:modId xmlns:p14="http://schemas.microsoft.com/office/powerpoint/2010/main" val="1600079875"/>
              </p:ext>
            </p:extLst>
          </p:nvPr>
        </p:nvGraphicFramePr>
        <p:xfrm>
          <a:off x="457200" y="2362200"/>
          <a:ext cx="8382000" cy="3662680"/>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r>
                        <a:rPr lang="en-US" sz="1200" b="1" i="0" u="none" strike="noStrike" kern="1200" baseline="0" dirty="0">
                          <a:solidFill>
                            <a:schemeClr val="tx1"/>
                          </a:solidFill>
                          <a:latin typeface="+mn-lt"/>
                          <a:ea typeface="+mn-ea"/>
                          <a:cs typeface="+mn-cs"/>
                        </a:rPr>
                        <a:t>Type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Personality Characteristics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Congruent Occupations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200" b="0" i="1" u="none" strike="noStrike" kern="1200" baseline="0" dirty="0">
                          <a:solidFill>
                            <a:schemeClr val="tx1"/>
                          </a:solidFill>
                          <a:latin typeface="+mn-lt"/>
                          <a:ea typeface="+mn-ea"/>
                          <a:cs typeface="+mn-cs"/>
                        </a:rPr>
                        <a:t>Realistic: </a:t>
                      </a:r>
                      <a:r>
                        <a:rPr lang="en-US" sz="1200" b="0" i="0" u="none" strike="noStrike" kern="1200" baseline="0" dirty="0">
                          <a:solidFill>
                            <a:schemeClr val="tx1"/>
                          </a:solidFill>
                          <a:latin typeface="+mn-lt"/>
                          <a:ea typeface="+mn-ea"/>
                          <a:cs typeface="+mn-cs"/>
                        </a:rPr>
                        <a:t>Prefers physical activities that require skill, strength, and coordination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Shy, genuine, persistent, stable, conforming, practical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Mechanic, drill press operator, assembly-line worker, farmer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200" b="0" i="1" u="none" strike="noStrike" kern="1200" baseline="0" dirty="0">
                          <a:solidFill>
                            <a:schemeClr val="tx1"/>
                          </a:solidFill>
                          <a:latin typeface="+mn-lt"/>
                          <a:ea typeface="+mn-ea"/>
                          <a:cs typeface="+mn-cs"/>
                        </a:rPr>
                        <a:t>Investigative: </a:t>
                      </a:r>
                      <a:r>
                        <a:rPr lang="en-US" sz="1200" b="0" i="0" u="none" strike="noStrike" kern="1200" baseline="0" dirty="0">
                          <a:solidFill>
                            <a:schemeClr val="tx1"/>
                          </a:solidFill>
                          <a:latin typeface="+mn-lt"/>
                          <a:ea typeface="+mn-ea"/>
                          <a:cs typeface="+mn-cs"/>
                        </a:rPr>
                        <a:t>Prefers activities that involve thinking, organizing, and understanding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Analytical, original, curious, independent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Biologist, economist, mathematician, news reporter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200" b="0" i="1" u="none" strike="noStrike" kern="1200" baseline="0" dirty="0">
                          <a:solidFill>
                            <a:schemeClr val="tx1"/>
                          </a:solidFill>
                          <a:latin typeface="+mn-lt"/>
                          <a:ea typeface="+mn-ea"/>
                          <a:cs typeface="+mn-cs"/>
                        </a:rPr>
                        <a:t>Social: </a:t>
                      </a:r>
                      <a:r>
                        <a:rPr lang="en-US" sz="1200" b="0" i="0" u="none" strike="noStrike" kern="1200" baseline="0" dirty="0">
                          <a:solidFill>
                            <a:schemeClr val="tx1"/>
                          </a:solidFill>
                          <a:latin typeface="+mn-lt"/>
                          <a:ea typeface="+mn-ea"/>
                          <a:cs typeface="+mn-cs"/>
                        </a:rPr>
                        <a:t>Prefers activities that involve helping and developing others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Sociable, friendly, cooperative, understanding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Social worker, teacher, counselor, clinical psychologist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200" b="0" i="1" u="none" strike="noStrike" kern="1200" baseline="0" dirty="0">
                          <a:solidFill>
                            <a:schemeClr val="tx1"/>
                          </a:solidFill>
                          <a:latin typeface="+mn-lt"/>
                          <a:ea typeface="+mn-ea"/>
                          <a:cs typeface="+mn-cs"/>
                        </a:rPr>
                        <a:t>Conventional: </a:t>
                      </a:r>
                      <a:r>
                        <a:rPr lang="en-US" sz="1200" b="0" i="0" u="none" strike="noStrike" kern="1200" baseline="0" dirty="0">
                          <a:solidFill>
                            <a:schemeClr val="tx1"/>
                          </a:solidFill>
                          <a:latin typeface="+mn-lt"/>
                          <a:ea typeface="+mn-ea"/>
                          <a:cs typeface="+mn-cs"/>
                        </a:rPr>
                        <a:t>Prefers rule-regulated, orderly, and unambiguous activities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Conforming, efficient, practical, unimaginative, inflexible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Accountant, corporate manager, bank teller, file clerk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200" b="0" i="1" u="none" strike="noStrike" kern="1200" baseline="0" dirty="0">
                          <a:solidFill>
                            <a:schemeClr val="tx1"/>
                          </a:solidFill>
                          <a:latin typeface="+mn-lt"/>
                          <a:ea typeface="+mn-ea"/>
                          <a:cs typeface="+mn-cs"/>
                        </a:rPr>
                        <a:t>Enterprising: </a:t>
                      </a:r>
                      <a:r>
                        <a:rPr lang="en-US" sz="1200" b="0" i="0" u="none" strike="noStrike" kern="1200" baseline="0" dirty="0">
                          <a:solidFill>
                            <a:schemeClr val="tx1"/>
                          </a:solidFill>
                          <a:latin typeface="+mn-lt"/>
                          <a:ea typeface="+mn-ea"/>
                          <a:cs typeface="+mn-cs"/>
                        </a:rPr>
                        <a:t>Prefers verbal activities in which there are opportunities to influence others and attain power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Self-confident, ambitious, energetic, domineering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Lawyer, real estate agent, public relations specialist, small business manager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200" b="0" i="1" u="none" strike="noStrike" kern="1200" baseline="0" dirty="0">
                          <a:solidFill>
                            <a:schemeClr val="tx1"/>
                          </a:solidFill>
                          <a:latin typeface="+mn-lt"/>
                          <a:ea typeface="+mn-ea"/>
                          <a:cs typeface="+mn-cs"/>
                        </a:rPr>
                        <a:t>Artistic: </a:t>
                      </a:r>
                      <a:r>
                        <a:rPr lang="en-US" sz="1200" b="0" i="0" u="none" strike="noStrike" kern="1200" baseline="0" dirty="0">
                          <a:solidFill>
                            <a:schemeClr val="tx1"/>
                          </a:solidFill>
                          <a:latin typeface="+mn-lt"/>
                          <a:ea typeface="+mn-ea"/>
                          <a:cs typeface="+mn-cs"/>
                        </a:rPr>
                        <a:t>Prefers ambiguous and unsystematic activities that allow creative expression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Imaginative, disorderly, idealistic, emotional, impractical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Painter, musician, writer, interior decorator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Person-Job Fit vs. Person-Organization Fit </a:t>
            </a:r>
            <a:r>
              <a:rPr lang="en-US" sz="2000" b="0" dirty="0"/>
              <a:t>(2 of 3)</a:t>
            </a:r>
            <a:endParaRPr lang="en-US" dirty="0"/>
          </a:p>
        </p:txBody>
      </p:sp>
      <p:sp>
        <p:nvSpPr>
          <p:cNvPr id="3" name="Content Placeholder 2"/>
          <p:cNvSpPr>
            <a:spLocks noGrp="1"/>
          </p:cNvSpPr>
          <p:nvPr>
            <p:ph idx="1"/>
          </p:nvPr>
        </p:nvSpPr>
        <p:spPr/>
        <p:txBody>
          <a:bodyPr/>
          <a:lstStyle/>
          <a:p>
            <a:r>
              <a:rPr lang="en-US" sz="2400" b="1" dirty="0"/>
              <a:t>Person-Organization Fit</a:t>
            </a:r>
          </a:p>
          <a:p>
            <a:pPr lvl="1"/>
            <a:r>
              <a:rPr lang="en-US" sz="2400" dirty="0"/>
              <a:t>People high on extraversion fit well with aggressive and team-oriented cultures.</a:t>
            </a:r>
          </a:p>
          <a:p>
            <a:pPr lvl="1"/>
            <a:r>
              <a:rPr lang="en-US" sz="2400" dirty="0"/>
              <a:t>People high on agreeableness match up better with a supportive organizational climate than one focused on aggressiveness.</a:t>
            </a:r>
          </a:p>
          <a:p>
            <a:pPr lvl="1"/>
            <a:r>
              <a:rPr lang="en-US" sz="2400" dirty="0"/>
              <a:t>People high on openness to experience fit better in organizations that emphasize innovation rather than standardization.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Person-Job Fit vs. Person-Organization Fit </a:t>
            </a:r>
            <a:r>
              <a:rPr lang="en-US" sz="2000" b="0" dirty="0"/>
              <a:t>(3 of 3)</a:t>
            </a:r>
            <a:endParaRPr lang="en-US" b="0" dirty="0"/>
          </a:p>
        </p:txBody>
      </p:sp>
      <p:sp>
        <p:nvSpPr>
          <p:cNvPr id="3" name="Content Placeholder 2"/>
          <p:cNvSpPr>
            <a:spLocks noGrp="1"/>
          </p:cNvSpPr>
          <p:nvPr>
            <p:ph idx="1"/>
          </p:nvPr>
        </p:nvSpPr>
        <p:spPr/>
        <p:txBody>
          <a:bodyPr/>
          <a:lstStyle/>
          <a:p>
            <a:r>
              <a:rPr lang="en-US" sz="2400" dirty="0">
                <a:cs typeface="Times New Roman" panose="02020603050405020304" pitchFamily="18" charset="0"/>
              </a:rPr>
              <a:t>Other Dimensions of Fit</a:t>
            </a:r>
          </a:p>
          <a:p>
            <a:pPr marL="740664" lvl="2" indent="-283464">
              <a:buFont typeface="Arial" pitchFamily="34" charset="0"/>
              <a:buChar char="–"/>
            </a:pPr>
            <a:r>
              <a:rPr lang="en-US" sz="2400" dirty="0">
                <a:cs typeface="Times New Roman" panose="02020603050405020304" pitchFamily="18" charset="0"/>
              </a:rPr>
              <a:t>Although person-job fit and person-organization fit are considered the most salient dimensions for workplace outcomes, other avenues of fit are worth examining.</a:t>
            </a:r>
          </a:p>
          <a:p>
            <a:pPr marL="1143000" lvl="3">
              <a:buClr>
                <a:schemeClr val="bg2"/>
              </a:buClr>
              <a:buFont typeface="Wingdings" pitchFamily="2" charset="2"/>
              <a:buChar char="§"/>
            </a:pPr>
            <a:r>
              <a:rPr lang="en-US" sz="2400" b="1" dirty="0">
                <a:cs typeface="Times New Roman" panose="02020603050405020304" pitchFamily="18" charset="0"/>
              </a:rPr>
              <a:t>Person-group fit</a:t>
            </a:r>
          </a:p>
          <a:p>
            <a:pPr marL="1143000" lvl="3">
              <a:buClr>
                <a:schemeClr val="bg2"/>
              </a:buClr>
              <a:buFont typeface="Wingdings" pitchFamily="2" charset="2"/>
              <a:buChar char="§"/>
            </a:pPr>
            <a:r>
              <a:rPr lang="en-US" sz="2400" b="1" dirty="0">
                <a:cs typeface="Times New Roman" panose="02020603050405020304" pitchFamily="18" charset="0"/>
              </a:rPr>
              <a:t>Person-supervisor fit</a:t>
            </a:r>
            <a:endParaRPr lang="en-US"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Hofstede’s Five Value Dimensions and GLOBE </a:t>
            </a:r>
            <a:r>
              <a:rPr lang="en-US" sz="2000" b="0" dirty="0"/>
              <a:t>(1 of 2)</a:t>
            </a:r>
            <a:endParaRPr lang="en-US" b="0" dirty="0"/>
          </a:p>
        </p:txBody>
      </p:sp>
      <p:sp>
        <p:nvSpPr>
          <p:cNvPr id="3" name="Content Placeholder 2"/>
          <p:cNvSpPr>
            <a:spLocks noGrp="1"/>
          </p:cNvSpPr>
          <p:nvPr>
            <p:ph idx="1"/>
          </p:nvPr>
        </p:nvSpPr>
        <p:spPr/>
        <p:txBody>
          <a:bodyPr/>
          <a:lstStyle/>
          <a:p>
            <a:r>
              <a:rPr lang="en-US" sz="2400" dirty="0"/>
              <a:t>Hofstede’s Framework</a:t>
            </a:r>
          </a:p>
          <a:p>
            <a:pPr lvl="1"/>
            <a:r>
              <a:rPr lang="en-US" sz="2400" b="1" dirty="0"/>
              <a:t>Power distance</a:t>
            </a:r>
          </a:p>
          <a:p>
            <a:pPr lvl="1"/>
            <a:r>
              <a:rPr lang="en-US" sz="2400" b="1" dirty="0"/>
              <a:t>Individualism versus collectivism</a:t>
            </a:r>
          </a:p>
          <a:p>
            <a:pPr lvl="1"/>
            <a:r>
              <a:rPr lang="en-US" sz="2400" b="1" dirty="0"/>
              <a:t>Masculinity versus femininity</a:t>
            </a:r>
          </a:p>
          <a:p>
            <a:pPr lvl="1"/>
            <a:r>
              <a:rPr lang="en-US" sz="2400" b="1" dirty="0"/>
              <a:t>Uncertainty avoidance</a:t>
            </a:r>
          </a:p>
          <a:p>
            <a:pPr lvl="1"/>
            <a:r>
              <a:rPr lang="en-US" sz="2400" b="1" dirty="0"/>
              <a:t>Long-term versus short-term orientation</a:t>
            </a:r>
          </a:p>
          <a:p>
            <a:pPr marL="457200" lvl="1" indent="0">
              <a:buNone/>
            </a:pPr>
            <a:endParaRPr lang="en-US" sz="2400" b="1" dirty="0"/>
          </a:p>
          <a:p>
            <a:pPr marL="457200" lvl="1" indent="0">
              <a:buNone/>
            </a:pPr>
            <a:r>
              <a:rPr lang="en-US" sz="2400" b="1" dirty="0"/>
              <a:t>How do you rate Kuwait in each of these?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Hofstede’s Five Value Dimensions and GLOBE</a:t>
            </a:r>
            <a:r>
              <a:rPr lang="en-US" b="0" baseline="0" dirty="0"/>
              <a:t> </a:t>
            </a:r>
            <a:r>
              <a:rPr lang="en-US" sz="2000" b="0" dirty="0"/>
              <a:t>(2 of 2)</a:t>
            </a:r>
            <a:endParaRPr lang="en-US" b="0" dirty="0"/>
          </a:p>
        </p:txBody>
      </p:sp>
      <p:sp>
        <p:nvSpPr>
          <p:cNvPr id="3" name="Content Placeholder 2"/>
          <p:cNvSpPr>
            <a:spLocks noGrp="1"/>
          </p:cNvSpPr>
          <p:nvPr>
            <p:ph idx="1"/>
          </p:nvPr>
        </p:nvSpPr>
        <p:spPr/>
        <p:txBody>
          <a:bodyPr/>
          <a:lstStyle/>
          <a:p>
            <a:r>
              <a:rPr lang="en-US" sz="2400" dirty="0"/>
              <a:t>The GLOBE Framework for Assessing Culture (2014)</a:t>
            </a:r>
          </a:p>
          <a:p>
            <a:pPr lvl="1"/>
            <a:r>
              <a:rPr lang="en-US" sz="2400" dirty="0"/>
              <a:t>The Global Leadership and Organizational Behavior Effectiveness (GLOBE) research program updated Hofstede’s research.</a:t>
            </a:r>
          </a:p>
          <a:p>
            <a:pPr lvl="2"/>
            <a:r>
              <a:rPr lang="en-US" sz="2400" dirty="0"/>
              <a:t>Data from 825 organizations and 62 countries.</a:t>
            </a:r>
          </a:p>
          <a:p>
            <a:pPr lvl="2"/>
            <a:r>
              <a:rPr lang="en-US" sz="2400" dirty="0"/>
              <a:t>Used variables similar to Hofstede’s.</a:t>
            </a:r>
          </a:p>
          <a:p>
            <a:pPr lvl="2"/>
            <a:r>
              <a:rPr lang="en-US" sz="2400" dirty="0"/>
              <a:t>Added some news ones.</a:t>
            </a:r>
          </a:p>
          <a:p>
            <a:pPr marL="914400" lvl="2" indent="0">
              <a:buNone/>
            </a:pPr>
            <a:endParaRPr lang="en-US" sz="2400" dirty="0"/>
          </a:p>
          <a:p>
            <a:pPr marL="914400" lvl="2" indent="0">
              <a:buNone/>
            </a:pPr>
            <a:r>
              <a:rPr lang="en-US" sz="2400" dirty="0">
                <a:hlinkClick r:id="rId3"/>
              </a:rPr>
              <a:t>https://globeproject.com</a:t>
            </a:r>
            <a:r>
              <a:rPr lang="en-US" sz="24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C415-53CB-CE4A-9320-2A15025ACB38}"/>
              </a:ext>
            </a:extLst>
          </p:cNvPr>
          <p:cNvSpPr>
            <a:spLocks noGrp="1"/>
          </p:cNvSpPr>
          <p:nvPr>
            <p:ph type="title"/>
          </p:nvPr>
        </p:nvSpPr>
        <p:spPr/>
        <p:txBody>
          <a:bodyPr/>
          <a:lstStyle/>
          <a:p>
            <a:r>
              <a:rPr lang="en-US" dirty="0"/>
              <a:t>GLOBE Results for Kuwait: Culture</a:t>
            </a:r>
          </a:p>
        </p:txBody>
      </p:sp>
      <p:pic>
        <p:nvPicPr>
          <p:cNvPr id="4" name="Content Placeholder 3">
            <a:extLst>
              <a:ext uri="{FF2B5EF4-FFF2-40B4-BE49-F238E27FC236}">
                <a16:creationId xmlns:a16="http://schemas.microsoft.com/office/drawing/2014/main" id="{A9FE95A8-7F49-B346-96E8-94F83FC8B5DF}"/>
              </a:ext>
            </a:extLst>
          </p:cNvPr>
          <p:cNvPicPr>
            <a:picLocks noGrp="1" noChangeAspect="1"/>
          </p:cNvPicPr>
          <p:nvPr>
            <p:ph idx="1"/>
          </p:nvPr>
        </p:nvPicPr>
        <p:blipFill>
          <a:blip r:embed="rId2"/>
          <a:stretch>
            <a:fillRect/>
          </a:stretch>
        </p:blipFill>
        <p:spPr>
          <a:xfrm>
            <a:off x="838200" y="1578512"/>
            <a:ext cx="7382864" cy="4517487"/>
          </a:xfrm>
          <a:prstGeom prst="rect">
            <a:avLst/>
          </a:prstGeom>
        </p:spPr>
      </p:pic>
    </p:spTree>
    <p:extLst>
      <p:ext uri="{BB962C8B-B14F-4D97-AF65-F5344CB8AC3E}">
        <p14:creationId xmlns:p14="http://schemas.microsoft.com/office/powerpoint/2010/main" val="271050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p:txBody>
          <a:bodyPr/>
          <a:lstStyle/>
          <a:p>
            <a:pPr marL="530352" indent="-530352">
              <a:buClr>
                <a:schemeClr val="bg2"/>
              </a:buClr>
              <a:buSzPct val="100000"/>
              <a:buNone/>
            </a:pPr>
            <a:r>
              <a:rPr lang="en-US" sz="2400" b="1" dirty="0">
                <a:solidFill>
                  <a:srgbClr val="007FA3"/>
                </a:solidFill>
              </a:rPr>
              <a:t>4.5 </a:t>
            </a:r>
            <a:r>
              <a:rPr lang="en-US" sz="2400" dirty="0"/>
              <a:t>Describe how the situation affects whether personality predicts behavior.</a:t>
            </a:r>
          </a:p>
          <a:p>
            <a:pPr marL="530352" lvl="0" indent="-530352">
              <a:buClr>
                <a:schemeClr val="bg2"/>
              </a:buClr>
              <a:buSzPct val="100000"/>
              <a:buNone/>
            </a:pPr>
            <a:r>
              <a:rPr lang="en-US" sz="2400" b="1" dirty="0">
                <a:solidFill>
                  <a:srgbClr val="007FA3"/>
                </a:solidFill>
              </a:rPr>
              <a:t>4.6 </a:t>
            </a:r>
            <a:r>
              <a:rPr lang="en-US" sz="2400" dirty="0"/>
              <a:t>Contrast terminal and instrumental values.</a:t>
            </a:r>
          </a:p>
          <a:p>
            <a:pPr marL="530352" lvl="0" indent="-530352">
              <a:buClr>
                <a:schemeClr val="bg2"/>
              </a:buClr>
              <a:buSzPct val="100000"/>
              <a:buNone/>
            </a:pPr>
            <a:r>
              <a:rPr lang="en-US" sz="2400" b="1" dirty="0">
                <a:solidFill>
                  <a:srgbClr val="007FA3"/>
                </a:solidFill>
              </a:rPr>
              <a:t>4.7 </a:t>
            </a:r>
            <a:r>
              <a:rPr lang="en-US" sz="2400" dirty="0"/>
              <a:t>Describe the differences between person-job fit and person-organization fit.</a:t>
            </a:r>
          </a:p>
          <a:p>
            <a:pPr marL="530352" lvl="0" indent="-530352">
              <a:buClr>
                <a:schemeClr val="bg2"/>
              </a:buClr>
              <a:buSzPct val="100000"/>
              <a:buNone/>
            </a:pPr>
            <a:r>
              <a:rPr lang="en-US" sz="2400" b="1" dirty="0">
                <a:solidFill>
                  <a:srgbClr val="007FA3"/>
                </a:solidFill>
              </a:rPr>
              <a:t>4.8 </a:t>
            </a:r>
            <a:r>
              <a:rPr lang="en-US" sz="2400" dirty="0"/>
              <a:t>Compare Hofstede’s five value dimensions and the GLOBE framework.</a:t>
            </a:r>
            <a:endParaRPr lang="en-US" sz="2400" dirty="0">
              <a:cs typeface="Candara"/>
            </a:endParaRPr>
          </a:p>
        </p:txBody>
      </p:sp>
    </p:spTree>
    <p:extLst>
      <p:ext uri="{BB962C8B-B14F-4D97-AF65-F5344CB8AC3E}">
        <p14:creationId xmlns:p14="http://schemas.microsoft.com/office/powerpoint/2010/main" val="392597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812D-E83A-9E4F-93FF-4086B050AB21}"/>
              </a:ext>
            </a:extLst>
          </p:cNvPr>
          <p:cNvSpPr>
            <a:spLocks noGrp="1"/>
          </p:cNvSpPr>
          <p:nvPr>
            <p:ph type="title"/>
          </p:nvPr>
        </p:nvSpPr>
        <p:spPr/>
        <p:txBody>
          <a:bodyPr/>
          <a:lstStyle/>
          <a:p>
            <a:r>
              <a:rPr lang="en-US" sz="3200" dirty="0"/>
              <a:t>GLOBE Results for Kuwait: Leadership</a:t>
            </a:r>
          </a:p>
        </p:txBody>
      </p:sp>
      <p:pic>
        <p:nvPicPr>
          <p:cNvPr id="4" name="Content Placeholder 3">
            <a:extLst>
              <a:ext uri="{FF2B5EF4-FFF2-40B4-BE49-F238E27FC236}">
                <a16:creationId xmlns:a16="http://schemas.microsoft.com/office/drawing/2014/main" id="{537C3B57-137E-214D-BA29-A324BECD6FA6}"/>
              </a:ext>
            </a:extLst>
          </p:cNvPr>
          <p:cNvPicPr>
            <a:picLocks noGrp="1" noChangeAspect="1"/>
          </p:cNvPicPr>
          <p:nvPr>
            <p:ph idx="1"/>
          </p:nvPr>
        </p:nvPicPr>
        <p:blipFill>
          <a:blip r:embed="rId2"/>
          <a:stretch>
            <a:fillRect/>
          </a:stretch>
        </p:blipFill>
        <p:spPr>
          <a:xfrm>
            <a:off x="685800" y="1841210"/>
            <a:ext cx="7884736" cy="4102390"/>
          </a:xfrm>
          <a:prstGeom prst="rect">
            <a:avLst/>
          </a:prstGeom>
        </p:spPr>
      </p:pic>
    </p:spTree>
    <p:extLst>
      <p:ext uri="{BB962C8B-B14F-4D97-AF65-F5344CB8AC3E}">
        <p14:creationId xmlns:p14="http://schemas.microsoft.com/office/powerpoint/2010/main" val="2226054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Managers </a:t>
            </a:r>
            <a:r>
              <a:rPr lang="en-US" sz="2000" b="0" dirty="0"/>
              <a:t>(1 of 2)</a:t>
            </a:r>
            <a:endParaRPr lang="en-US" b="0" dirty="0"/>
          </a:p>
        </p:txBody>
      </p:sp>
      <p:sp>
        <p:nvSpPr>
          <p:cNvPr id="3" name="Content Placeholder 2"/>
          <p:cNvSpPr>
            <a:spLocks noGrp="1"/>
          </p:cNvSpPr>
          <p:nvPr>
            <p:ph idx="1"/>
          </p:nvPr>
        </p:nvSpPr>
        <p:spPr/>
        <p:txBody>
          <a:bodyPr/>
          <a:lstStyle/>
          <a:p>
            <a:pPr marL="256032" lvl="2" indent="-256032">
              <a:spcBef>
                <a:spcPts val="1500"/>
              </a:spcBef>
              <a:buFont typeface="Arial" pitchFamily="34" charset="0"/>
              <a:buChar char="•"/>
            </a:pPr>
            <a:r>
              <a:rPr lang="en-US" sz="2400" dirty="0"/>
              <a:t>Consider screening job candidates for high conscientiousness—and the other Big Five traits—depending on the criteria your organization finds most important. Other aspects, such as core self-evaluation or narcissism, may be relevant in certain situations.</a:t>
            </a:r>
          </a:p>
          <a:p>
            <a:pPr marL="256032" lvl="2" indent="-256032">
              <a:spcBef>
                <a:spcPts val="1500"/>
              </a:spcBef>
              <a:buFont typeface="Arial" pitchFamily="34" charset="0"/>
              <a:buChar char="•"/>
            </a:pPr>
            <a:r>
              <a:rPr lang="en-US" sz="2400" dirty="0"/>
              <a:t>Although the MBTI has faults, you can use it for training and development; to help employees better understand each other, open communication in work groups, and possibly reduce conflicts.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Managers </a:t>
            </a:r>
            <a:r>
              <a:rPr lang="en-US" sz="2000" b="0" dirty="0"/>
              <a:t>(2 of 2)</a:t>
            </a:r>
            <a:endParaRPr lang="en-US" b="0" dirty="0"/>
          </a:p>
        </p:txBody>
      </p:sp>
      <p:sp>
        <p:nvSpPr>
          <p:cNvPr id="3" name="Content Placeholder 2"/>
          <p:cNvSpPr>
            <a:spLocks noGrp="1"/>
          </p:cNvSpPr>
          <p:nvPr>
            <p:ph idx="1"/>
          </p:nvPr>
        </p:nvSpPr>
        <p:spPr>
          <a:xfrm>
            <a:off x="457200" y="1600200"/>
            <a:ext cx="8001000" cy="4525963"/>
          </a:xfrm>
        </p:spPr>
        <p:txBody>
          <a:bodyPr/>
          <a:lstStyle/>
          <a:p>
            <a:pPr marL="256032" lvl="2" indent="-256032">
              <a:spcBef>
                <a:spcPts val="1500"/>
              </a:spcBef>
              <a:buFont typeface="Arial" pitchFamily="34" charset="0"/>
              <a:buChar char="•"/>
            </a:pPr>
            <a:r>
              <a:rPr lang="en-US" sz="2400" dirty="0"/>
              <a:t>Evaluate jobs, work groups, and your organization to determine the optimal personality fit.</a:t>
            </a:r>
          </a:p>
          <a:p>
            <a:pPr marL="256032" lvl="2" indent="-256032">
              <a:spcBef>
                <a:spcPts val="1500"/>
              </a:spcBef>
              <a:buFont typeface="Arial" pitchFamily="34" charset="0"/>
              <a:buChar char="•"/>
            </a:pPr>
            <a:r>
              <a:rPr lang="en-US" sz="2400" dirty="0"/>
              <a:t>Consider situational factors when evaluating observable personality traits, and lower the situation strength to better ascertain personality characteristics more closely. </a:t>
            </a:r>
          </a:p>
          <a:p>
            <a:pPr marL="256032" lvl="2" indent="-256032">
              <a:spcBef>
                <a:spcPts val="1500"/>
              </a:spcBef>
              <a:buFont typeface="Arial" pitchFamily="34" charset="0"/>
              <a:buChar char="•"/>
            </a:pPr>
            <a:r>
              <a:rPr lang="en-US" sz="2400" dirty="0"/>
              <a:t>The more you consider people’s different cultures, the better you will be able to determine their work behavior and create a positive organizational climate that performs well.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p:txBody>
          <a:bodyPr/>
          <a:lstStyle/>
          <a:p>
            <a:pPr marL="530352" lvl="0" indent="-530352">
              <a:buClr>
                <a:schemeClr val="bg2"/>
              </a:buClr>
              <a:buSzPct val="100000"/>
              <a:buNone/>
            </a:pPr>
            <a:r>
              <a:rPr lang="en-US" sz="2400" b="1" dirty="0">
                <a:solidFill>
                  <a:srgbClr val="007FA3"/>
                </a:solidFill>
              </a:rPr>
              <a:t>4.1</a:t>
            </a:r>
            <a:r>
              <a:rPr lang="en-US" sz="2400" dirty="0"/>
              <a:t> Describe personality, the way it is measured, and the factors that shape it.</a:t>
            </a:r>
          </a:p>
          <a:p>
            <a:pPr marL="530352" lvl="0" indent="-530352">
              <a:buClr>
                <a:schemeClr val="bg2"/>
              </a:buClr>
              <a:buSzPct val="100000"/>
              <a:buNone/>
            </a:pPr>
            <a:r>
              <a:rPr lang="en-US" sz="2400" b="1" dirty="0">
                <a:solidFill>
                  <a:srgbClr val="007FA3"/>
                </a:solidFill>
              </a:rPr>
              <a:t>4.2 </a:t>
            </a:r>
            <a:r>
              <a:rPr lang="en-US" sz="2400" dirty="0"/>
              <a:t>Describe the strengths and weaknesses of the Myers-Briggs Type Indicator (MBTI) personality framework and the Big Five model.</a:t>
            </a:r>
          </a:p>
          <a:p>
            <a:pPr marL="530352" lvl="0" indent="-530352">
              <a:buClr>
                <a:schemeClr val="bg2"/>
              </a:buClr>
              <a:buSzPct val="100000"/>
              <a:buNone/>
            </a:pPr>
            <a:r>
              <a:rPr lang="en-US" sz="2400" b="1" dirty="0">
                <a:solidFill>
                  <a:srgbClr val="007FA3"/>
                </a:solidFill>
              </a:rPr>
              <a:t>4.3 </a:t>
            </a:r>
            <a:r>
              <a:rPr lang="en-US" sz="2400" dirty="0"/>
              <a:t>Discuss how the concepts of core self-evaluation (CSE), self-monitoring, and proactive personality contribute to the understanding of personality.</a:t>
            </a:r>
          </a:p>
          <a:p>
            <a:pPr marL="530352" lvl="0" indent="-530352">
              <a:buClr>
                <a:schemeClr val="bg2"/>
              </a:buClr>
              <a:buSzPct val="100000"/>
              <a:buNone/>
            </a:pPr>
            <a:r>
              <a:rPr lang="en-US" sz="2400" b="1" dirty="0">
                <a:solidFill>
                  <a:srgbClr val="007FA3"/>
                </a:solidFill>
              </a:rPr>
              <a:t>4.4 </a:t>
            </a:r>
            <a:r>
              <a:rPr lang="en-US" sz="2400" dirty="0"/>
              <a:t>Describe how personality affects job search and unemployment.</a:t>
            </a:r>
          </a:p>
        </p:txBody>
      </p:sp>
    </p:spTree>
    <p:extLst>
      <p:ext uri="{BB962C8B-B14F-4D97-AF65-F5344CB8AC3E}">
        <p14:creationId xmlns:p14="http://schemas.microsoft.com/office/powerpoint/2010/main" val="2888967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p:txBody>
          <a:bodyPr/>
          <a:lstStyle/>
          <a:p>
            <a:pPr marL="530352" indent="-530352">
              <a:buClr>
                <a:schemeClr val="bg2"/>
              </a:buClr>
              <a:buSzPct val="100000"/>
              <a:buNone/>
            </a:pPr>
            <a:r>
              <a:rPr lang="en-US" sz="2400" b="1" dirty="0">
                <a:solidFill>
                  <a:srgbClr val="007FA3"/>
                </a:solidFill>
              </a:rPr>
              <a:t>4.5 </a:t>
            </a:r>
            <a:r>
              <a:rPr lang="en-US" sz="2400" dirty="0"/>
              <a:t>Describe how the situation affects whether personality predicts behavior.</a:t>
            </a:r>
          </a:p>
          <a:p>
            <a:pPr marL="530352" lvl="0" indent="-530352">
              <a:buClr>
                <a:schemeClr val="bg2"/>
              </a:buClr>
              <a:buSzPct val="100000"/>
              <a:buNone/>
            </a:pPr>
            <a:r>
              <a:rPr lang="en-US" sz="2400" b="1" dirty="0">
                <a:solidFill>
                  <a:srgbClr val="007FA3"/>
                </a:solidFill>
              </a:rPr>
              <a:t>4.6 </a:t>
            </a:r>
            <a:r>
              <a:rPr lang="en-US" sz="2400" dirty="0"/>
              <a:t>Contrast terminal and instrumental values.</a:t>
            </a:r>
          </a:p>
          <a:p>
            <a:pPr marL="530352" lvl="0" indent="-530352">
              <a:buClr>
                <a:schemeClr val="bg2"/>
              </a:buClr>
              <a:buSzPct val="100000"/>
              <a:buNone/>
            </a:pPr>
            <a:r>
              <a:rPr lang="en-US" sz="2400" b="1" dirty="0">
                <a:solidFill>
                  <a:srgbClr val="007FA3"/>
                </a:solidFill>
              </a:rPr>
              <a:t>4.7 </a:t>
            </a:r>
            <a:r>
              <a:rPr lang="en-US" sz="2400" dirty="0"/>
              <a:t>Describe the differences between person-job fit and person-organization fit.</a:t>
            </a:r>
          </a:p>
          <a:p>
            <a:pPr marL="530352" lvl="0" indent="-530352">
              <a:buClr>
                <a:schemeClr val="bg2"/>
              </a:buClr>
              <a:buSzPct val="100000"/>
              <a:buNone/>
            </a:pPr>
            <a:r>
              <a:rPr lang="en-US" sz="2400" b="1" dirty="0">
                <a:solidFill>
                  <a:srgbClr val="007FA3"/>
                </a:solidFill>
              </a:rPr>
              <a:t>4.8 </a:t>
            </a:r>
            <a:r>
              <a:rPr lang="en-US" sz="2400" dirty="0"/>
              <a:t>Compare Hofstede’s five value dimensions and the GLOBE framework.</a:t>
            </a:r>
            <a:endParaRPr lang="en-US" sz="2400" dirty="0">
              <a:cs typeface="Candara"/>
            </a:endParaRPr>
          </a:p>
        </p:txBody>
      </p:sp>
    </p:spTree>
    <p:extLst>
      <p:ext uri="{BB962C8B-B14F-4D97-AF65-F5344CB8AC3E}">
        <p14:creationId xmlns:p14="http://schemas.microsoft.com/office/powerpoint/2010/main" val="1313892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E471-1E51-FA41-9B55-CA80FAF0F65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ADB5320-C4BE-9F4D-97A5-B1B8177BEC4F}"/>
              </a:ext>
            </a:extLst>
          </p:cNvPr>
          <p:cNvSpPr>
            <a:spLocks noGrp="1"/>
          </p:cNvSpPr>
          <p:nvPr>
            <p:ph idx="1"/>
          </p:nvPr>
        </p:nvSpPr>
        <p:spPr/>
        <p:txBody>
          <a:bodyPr/>
          <a:lstStyle/>
          <a:p>
            <a:pPr marL="0" indent="0">
              <a:buNone/>
            </a:pPr>
            <a:r>
              <a:rPr lang="en-US" sz="3200" dirty="0"/>
              <a:t>Consider Hofstede’s Five Dimensions in more detail and think about them in Kuwait.</a:t>
            </a:r>
          </a:p>
          <a:p>
            <a:pPr marL="0" indent="0">
              <a:buNone/>
            </a:pPr>
            <a:r>
              <a:rPr lang="en-US" sz="3200" dirty="0"/>
              <a:t>Look at the Generations Defined for a more clear idea of differences between age gaps.</a:t>
            </a:r>
          </a:p>
          <a:p>
            <a:pPr marL="0" indent="0">
              <a:buNone/>
            </a:pPr>
            <a:r>
              <a:rPr lang="en-US" sz="3200" dirty="0"/>
              <a:t>Do the Big Five questionnaire after class and include result summary in your journal.</a:t>
            </a:r>
          </a:p>
          <a:p>
            <a:pPr marL="0" indent="0">
              <a:buNone/>
            </a:pPr>
            <a:r>
              <a:rPr lang="en-US" sz="3200" dirty="0"/>
              <a:t>Do the Myers Briggs questionnaire after class and include result summary in your journal.</a:t>
            </a:r>
          </a:p>
          <a:p>
            <a:endParaRPr lang="en-US" dirty="0"/>
          </a:p>
        </p:txBody>
      </p:sp>
    </p:spTree>
    <p:extLst>
      <p:ext uri="{BB962C8B-B14F-4D97-AF65-F5344CB8AC3E}">
        <p14:creationId xmlns:p14="http://schemas.microsoft.com/office/powerpoint/2010/main" val="96378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solidFill>
                  <a:schemeClr val="bg2"/>
                </a:solidFill>
              </a:rPr>
              <a:t>Describe Personality, the Way It Is Measured, and the Factors that Shape It</a:t>
            </a:r>
            <a:r>
              <a:rPr lang="en-US" sz="3000" b="0" dirty="0">
                <a:solidFill>
                  <a:schemeClr val="bg2"/>
                </a:solidFill>
              </a:rPr>
              <a:t> </a:t>
            </a:r>
            <a:r>
              <a:rPr lang="en-US" sz="2000" b="0" dirty="0">
                <a:solidFill>
                  <a:schemeClr val="bg2"/>
                </a:solidFill>
              </a:rPr>
              <a:t>(1 of 4)</a:t>
            </a:r>
            <a:endParaRPr lang="en-US" sz="3400" b="0" dirty="0">
              <a:solidFill>
                <a:schemeClr val="bg2"/>
              </a:solidFill>
            </a:endParaRPr>
          </a:p>
        </p:txBody>
      </p:sp>
      <p:sp>
        <p:nvSpPr>
          <p:cNvPr id="5" name="Content Placeholder 4"/>
          <p:cNvSpPr>
            <a:spLocks noGrp="1"/>
          </p:cNvSpPr>
          <p:nvPr>
            <p:ph idx="1"/>
          </p:nvPr>
        </p:nvSpPr>
        <p:spPr>
          <a:xfrm>
            <a:off x="457200" y="1600200"/>
            <a:ext cx="7924800" cy="4525963"/>
          </a:xfrm>
        </p:spPr>
        <p:txBody>
          <a:bodyPr/>
          <a:lstStyle/>
          <a:p>
            <a:r>
              <a:rPr lang="en-US" sz="2400" dirty="0"/>
              <a:t>Defining Personality</a:t>
            </a:r>
          </a:p>
          <a:p>
            <a:pPr lvl="1"/>
            <a:r>
              <a:rPr lang="en-US" sz="2400" b="1" dirty="0"/>
              <a:t>Personality</a:t>
            </a:r>
            <a:r>
              <a:rPr lang="en-US" sz="2400" dirty="0"/>
              <a:t> is a dynamic concept describing the growth and development of a person’s whole psychological system.</a:t>
            </a:r>
          </a:p>
          <a:p>
            <a:pPr lvl="1"/>
            <a:r>
              <a:rPr lang="en-US" sz="2400" dirty="0"/>
              <a:t>The sum of ways in which an individual reacts to and interacts with others.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Describe Personality, the Way It Is Measured, and the Factors that Shape It</a:t>
            </a:r>
            <a:r>
              <a:rPr lang="en-US" sz="3000" b="0" dirty="0"/>
              <a:t> </a:t>
            </a:r>
            <a:r>
              <a:rPr lang="en-US" sz="2000" b="0" dirty="0"/>
              <a:t>(2 of 4)</a:t>
            </a:r>
            <a:endParaRPr lang="en-US" sz="3400" b="0" dirty="0"/>
          </a:p>
        </p:txBody>
      </p:sp>
      <p:sp>
        <p:nvSpPr>
          <p:cNvPr id="3" name="Content Placeholder 2"/>
          <p:cNvSpPr>
            <a:spLocks noGrp="1"/>
          </p:cNvSpPr>
          <p:nvPr>
            <p:ph idx="1"/>
          </p:nvPr>
        </p:nvSpPr>
        <p:spPr>
          <a:xfrm>
            <a:off x="457200" y="1600200"/>
            <a:ext cx="7924800" cy="4525963"/>
          </a:xfrm>
        </p:spPr>
        <p:txBody>
          <a:bodyPr/>
          <a:lstStyle/>
          <a:p>
            <a:r>
              <a:rPr lang="en-US" sz="2400" dirty="0"/>
              <a:t>Measuring Personality</a:t>
            </a:r>
          </a:p>
          <a:p>
            <a:pPr lvl="1"/>
            <a:r>
              <a:rPr lang="en-US" sz="2400" dirty="0"/>
              <a:t>Managers need to know how to measure personality.</a:t>
            </a:r>
          </a:p>
          <a:p>
            <a:pPr lvl="2"/>
            <a:r>
              <a:rPr lang="en-US" sz="2400" dirty="0"/>
              <a:t>Personality tests are useful in hiring decisions and help managers forecast who is best for a job.</a:t>
            </a:r>
          </a:p>
          <a:p>
            <a:pPr lvl="1"/>
            <a:r>
              <a:rPr lang="en-US" sz="2400" dirty="0"/>
              <a:t>The most common means of measuring personality is through self-report surveys.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Describe Personality, the Way It Is Measured, and the Factors that Shape It </a:t>
            </a:r>
            <a:r>
              <a:rPr lang="en-US" sz="2000" b="0" dirty="0"/>
              <a:t>(3 of 4)</a:t>
            </a:r>
            <a:endParaRPr lang="en-US" sz="3400" b="0" dirty="0"/>
          </a:p>
        </p:txBody>
      </p:sp>
      <p:sp>
        <p:nvSpPr>
          <p:cNvPr id="3" name="Content Placeholder 2"/>
          <p:cNvSpPr>
            <a:spLocks noGrp="1"/>
          </p:cNvSpPr>
          <p:nvPr>
            <p:ph idx="1"/>
          </p:nvPr>
        </p:nvSpPr>
        <p:spPr/>
        <p:txBody>
          <a:bodyPr/>
          <a:lstStyle/>
          <a:p>
            <a:r>
              <a:rPr lang="en-US" sz="2400" dirty="0"/>
              <a:t>Personality Determinants</a:t>
            </a:r>
          </a:p>
          <a:p>
            <a:pPr lvl="1"/>
            <a:r>
              <a:rPr lang="en-US" sz="2400" dirty="0"/>
              <a:t>Is personality the result of heredity or environment?</a:t>
            </a:r>
          </a:p>
          <a:p>
            <a:pPr lvl="1"/>
            <a:r>
              <a:rPr lang="en-US" sz="2400" dirty="0"/>
              <a:t>The debate is about nature vs nurture.</a:t>
            </a:r>
          </a:p>
          <a:p>
            <a:pPr lvl="1"/>
            <a:r>
              <a:rPr lang="en-US" sz="2400" b="1" dirty="0"/>
              <a:t>Heredity</a:t>
            </a:r>
            <a:r>
              <a:rPr lang="en-US" sz="2400" dirty="0"/>
              <a:t> refers to those factors that were determined at conception.</a:t>
            </a:r>
          </a:p>
          <a:p>
            <a:pPr lvl="2"/>
            <a:r>
              <a:rPr lang="en-US" sz="2400" dirty="0"/>
              <a:t>The heredity approach argues that the ultimate explanation of an individual’s personality is the molecular structure of the genes, located in the chromosomes.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Describe Personality, the Way It Is Measured, and the Factors that Shape It </a:t>
            </a:r>
            <a:r>
              <a:rPr lang="en-US" sz="2000" b="0" dirty="0"/>
              <a:t>(4 of 4)</a:t>
            </a:r>
            <a:endParaRPr lang="en-US" sz="3400" b="0" dirty="0"/>
          </a:p>
        </p:txBody>
      </p:sp>
      <p:sp>
        <p:nvSpPr>
          <p:cNvPr id="3" name="Content Placeholder 2"/>
          <p:cNvSpPr>
            <a:spLocks noGrp="1"/>
          </p:cNvSpPr>
          <p:nvPr>
            <p:ph idx="1"/>
          </p:nvPr>
        </p:nvSpPr>
        <p:spPr>
          <a:xfrm>
            <a:off x="457200" y="1600200"/>
            <a:ext cx="7696200" cy="4525963"/>
          </a:xfrm>
        </p:spPr>
        <p:txBody>
          <a:bodyPr/>
          <a:lstStyle/>
          <a:p>
            <a:r>
              <a:rPr lang="en-US" sz="2400" dirty="0"/>
              <a:t>Early research tried to identify and label enduring personality characteristics.</a:t>
            </a:r>
          </a:p>
          <a:p>
            <a:pPr marL="740664" lvl="1" indent="-283464"/>
            <a:r>
              <a:rPr lang="en-US" sz="2400" dirty="0"/>
              <a:t>Shy, aggressive, submissive, lazy, ambitious, loyal, and timid.</a:t>
            </a:r>
          </a:p>
          <a:p>
            <a:pPr lvl="2"/>
            <a:r>
              <a:rPr lang="en-US" sz="2400" dirty="0"/>
              <a:t>These are </a:t>
            </a:r>
            <a:r>
              <a:rPr lang="en-US" sz="2400" b="1" dirty="0"/>
              <a:t>personality traits.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and Weakness of the MBTI and Big Five Model </a:t>
            </a:r>
            <a:r>
              <a:rPr lang="en-US" sz="2000" b="0" dirty="0"/>
              <a:t>(1 of 7)</a:t>
            </a:r>
            <a:endParaRPr lang="en-US" b="0" dirty="0"/>
          </a:p>
        </p:txBody>
      </p:sp>
      <p:sp>
        <p:nvSpPr>
          <p:cNvPr id="3" name="Content Placeholder 2"/>
          <p:cNvSpPr>
            <a:spLocks noGrp="1"/>
          </p:cNvSpPr>
          <p:nvPr>
            <p:ph idx="1"/>
          </p:nvPr>
        </p:nvSpPr>
        <p:spPr>
          <a:xfrm>
            <a:off x="457200" y="1600200"/>
            <a:ext cx="8077200" cy="4525963"/>
          </a:xfrm>
        </p:spPr>
        <p:txBody>
          <a:bodyPr/>
          <a:lstStyle/>
          <a:p>
            <a:r>
              <a:rPr lang="en-US" sz="2400" dirty="0"/>
              <a:t>The most widely used personality framework is the </a:t>
            </a:r>
            <a:r>
              <a:rPr lang="en-US" sz="2400" b="1" dirty="0"/>
              <a:t>Myers-Briggs Type Indicator (MBTI).</a:t>
            </a:r>
          </a:p>
          <a:p>
            <a:r>
              <a:rPr lang="en-US" sz="2400" dirty="0"/>
              <a:t>Individuals are classified as:</a:t>
            </a:r>
          </a:p>
          <a:p>
            <a:pPr lvl="1"/>
            <a:r>
              <a:rPr lang="en-US" sz="2400" b="1" dirty="0"/>
              <a:t>Extroverted or Introverted (E or I)</a:t>
            </a:r>
          </a:p>
          <a:p>
            <a:pPr lvl="1"/>
            <a:r>
              <a:rPr lang="en-US" sz="2400" b="1" dirty="0"/>
              <a:t>Sensing or Intuitive (S or N)</a:t>
            </a:r>
          </a:p>
          <a:p>
            <a:pPr lvl="1"/>
            <a:r>
              <a:rPr lang="en-US" sz="2400" b="1" dirty="0"/>
              <a:t>Thinking or Feeling (T or F)</a:t>
            </a:r>
          </a:p>
          <a:p>
            <a:pPr lvl="1"/>
            <a:r>
              <a:rPr lang="en-US" sz="2400" b="1" dirty="0"/>
              <a:t>Perceiving or Judging (P or J)</a:t>
            </a:r>
          </a:p>
          <a:p>
            <a:pPr lvl="2"/>
            <a:r>
              <a:rPr lang="en-US" sz="2400" dirty="0"/>
              <a:t>INTJs are visionaries.</a:t>
            </a:r>
          </a:p>
          <a:p>
            <a:pPr lvl="2"/>
            <a:r>
              <a:rPr lang="en-US" sz="2400" dirty="0"/>
              <a:t>ESTJs are organizers.</a:t>
            </a:r>
          </a:p>
          <a:p>
            <a:pPr lvl="2"/>
            <a:r>
              <a:rPr lang="en-US" sz="2400" dirty="0"/>
              <a:t>ENTPs are conceptualizers.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and Weakness of the MBTI and Big Five Model </a:t>
            </a:r>
            <a:r>
              <a:rPr lang="en-US" sz="2000" b="0" dirty="0"/>
              <a:t>(2</a:t>
            </a:r>
            <a:r>
              <a:rPr lang="en-US" sz="2000" b="0" baseline="0" dirty="0"/>
              <a:t> of 7)</a:t>
            </a:r>
            <a:endParaRPr lang="en-US" b="0" dirty="0"/>
          </a:p>
        </p:txBody>
      </p:sp>
      <p:sp>
        <p:nvSpPr>
          <p:cNvPr id="3" name="Content Placeholder 2"/>
          <p:cNvSpPr>
            <a:spLocks noGrp="1"/>
          </p:cNvSpPr>
          <p:nvPr>
            <p:ph idx="1"/>
          </p:nvPr>
        </p:nvSpPr>
        <p:spPr/>
        <p:txBody>
          <a:bodyPr/>
          <a:lstStyle/>
          <a:p>
            <a:r>
              <a:rPr lang="en-US" sz="4400" dirty="0"/>
              <a:t>The </a:t>
            </a:r>
            <a:r>
              <a:rPr lang="en-US" sz="4400" b="1" dirty="0"/>
              <a:t>Big Five Model</a:t>
            </a:r>
          </a:p>
          <a:p>
            <a:pPr lvl="1"/>
            <a:r>
              <a:rPr lang="en-US" sz="4400" dirty="0"/>
              <a:t>Extraversion</a:t>
            </a:r>
          </a:p>
          <a:p>
            <a:pPr lvl="1"/>
            <a:r>
              <a:rPr lang="en-US" sz="4400" dirty="0"/>
              <a:t>Agreeableness</a:t>
            </a:r>
          </a:p>
          <a:p>
            <a:pPr lvl="1"/>
            <a:r>
              <a:rPr lang="en-US" sz="4400" dirty="0"/>
              <a:t>Conscientiousness</a:t>
            </a:r>
          </a:p>
          <a:p>
            <a:pPr lvl="1"/>
            <a:r>
              <a:rPr lang="en-US" sz="4400" dirty="0"/>
              <a:t>Emotional stability</a:t>
            </a:r>
          </a:p>
          <a:p>
            <a:pPr lvl="1"/>
            <a:r>
              <a:rPr lang="en-US" sz="4400" dirty="0"/>
              <a:t>Openness to experience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8f34dbbf1b7938073c599e83696c59994b57e"/>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4789</TotalTime>
  <Words>5619</Words>
  <Application>Microsoft Macintosh PowerPoint</Application>
  <PresentationFormat>On-screen Show (4:3)</PresentationFormat>
  <Paragraphs>441</Paragraphs>
  <Slides>35</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Times New Roman</vt:lpstr>
      <vt:lpstr>Verdana</vt:lpstr>
      <vt:lpstr>Wingdings</vt:lpstr>
      <vt:lpstr>508 Lecture</vt:lpstr>
      <vt:lpstr>Organizational Behavior</vt:lpstr>
      <vt:lpstr>Learning Objectives (1 of 2)</vt:lpstr>
      <vt:lpstr>Learning Objectives (2 of 2)</vt:lpstr>
      <vt:lpstr>Describe Personality, the Way It Is Measured, and the Factors that Shape It (1 of 4)</vt:lpstr>
      <vt:lpstr>Describe Personality, the Way It Is Measured, and the Factors that Shape It (2 of 4)</vt:lpstr>
      <vt:lpstr>Describe Personality, the Way It Is Measured, and the Factors that Shape It (3 of 4)</vt:lpstr>
      <vt:lpstr>Describe Personality, the Way It Is Measured, and the Factors that Shape It (4 of 4)</vt:lpstr>
      <vt:lpstr>Strengths and Weakness of the MBTI and Big Five Model (1 of 7)</vt:lpstr>
      <vt:lpstr>Strengths and Weakness of the MBTI and Big Five Model (2 of 7)</vt:lpstr>
      <vt:lpstr>Strengths and Weakness of the MBTI and Big Five Model (3 of 7)</vt:lpstr>
      <vt:lpstr>Strengths and Weakness of the MBTI and Big Five Model (4 of 7)</vt:lpstr>
      <vt:lpstr>Strengths and Weakness of the MBTI and Big Five Model (5 of 7)</vt:lpstr>
      <vt:lpstr>Strengths and Weakness of the MBTI and Big Five Model (6 of 7)</vt:lpstr>
      <vt:lpstr>Strengths and Weakness of the MBTI and Big Five Model (7 of 7)</vt:lpstr>
      <vt:lpstr>CSE, Self-Monitoring, and Proactive Personality </vt:lpstr>
      <vt:lpstr>The Situation, Job Search, and Unemployment </vt:lpstr>
      <vt:lpstr>The Situation, Personality, and Behavior (1 of 3)</vt:lpstr>
      <vt:lpstr>The Situation, Personality, and Behavior (2 of 3)</vt:lpstr>
      <vt:lpstr>The Situation, Personality, and Behavior (3 of 3)</vt:lpstr>
      <vt:lpstr>Contrast Terminal and Instrumental Values (1 of 3)</vt:lpstr>
      <vt:lpstr>Contrast Terminal and Instrumental Values (2 of 3)</vt:lpstr>
      <vt:lpstr>Contrast Terminal and Instrumental Values (3 of 3)</vt:lpstr>
      <vt:lpstr>How well does the person fit?</vt:lpstr>
      <vt:lpstr>Person-Job Fit vs. Person-Organization Fit (1 of 3)</vt:lpstr>
      <vt:lpstr>Person-Job Fit vs. Person-Organization Fit (2 of 3)</vt:lpstr>
      <vt:lpstr>Person-Job Fit vs. Person-Organization Fit (3 of 3)</vt:lpstr>
      <vt:lpstr>Hofstede’s Five Value Dimensions and GLOBE (1 of 2)</vt:lpstr>
      <vt:lpstr>Hofstede’s Five Value Dimensions and GLOBE (2 of 2)</vt:lpstr>
      <vt:lpstr>GLOBE Results for Kuwait: Culture</vt:lpstr>
      <vt:lpstr>GLOBE Results for Kuwait: Leadership</vt:lpstr>
      <vt:lpstr>Implications for Managers (1 of 2)</vt:lpstr>
      <vt:lpstr>Implications for Managers (2 of 2)</vt:lpstr>
      <vt:lpstr>Learning Objectives (1 of 2)</vt:lpstr>
      <vt:lpstr>Learning Objectives (2 of 2)</vt:lpstr>
      <vt:lpstr>Questions</vt:lpstr>
    </vt:vector>
  </TitlesOfParts>
  <Company>Cenveo Publisher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 Eighteenth Edition</dc:title>
  <dc:subject>Chapter 5:  Personality and Values</dc:subject>
  <dc:creator>Stephen P. Robbins and Timothy A. Judge</dc:creator>
  <cp:keywords>Organizational Behavior</cp:keywords>
  <cp:lastModifiedBy>Dr. Dieter Thom</cp:lastModifiedBy>
  <cp:revision>1198</cp:revision>
  <dcterms:created xsi:type="dcterms:W3CDTF">2014-07-14T20:04:21Z</dcterms:created>
  <dcterms:modified xsi:type="dcterms:W3CDTF">2021-02-22T07:50:15Z</dcterms:modified>
  <cp:category>Organizational Behavior</cp:category>
</cp:coreProperties>
</file>